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73" r:id="rId4"/>
    <p:sldId id="280" r:id="rId5"/>
    <p:sldId id="258" r:id="rId6"/>
    <p:sldId id="259" r:id="rId7"/>
    <p:sldId id="288" r:id="rId8"/>
    <p:sldId id="260" r:id="rId9"/>
    <p:sldId id="287" r:id="rId10"/>
    <p:sldId id="278" r:id="rId11"/>
    <p:sldId id="262" r:id="rId12"/>
    <p:sldId id="263" r:id="rId13"/>
    <p:sldId id="264" r:id="rId14"/>
    <p:sldId id="289" r:id="rId15"/>
    <p:sldId id="265" r:id="rId16"/>
    <p:sldId id="266" r:id="rId17"/>
    <p:sldId id="267" r:id="rId18"/>
    <p:sldId id="268" r:id="rId19"/>
    <p:sldId id="272" r:id="rId20"/>
    <p:sldId id="282" r:id="rId21"/>
    <p:sldId id="283" r:id="rId22"/>
    <p:sldId id="284" r:id="rId23"/>
    <p:sldId id="285" r:id="rId24"/>
    <p:sldId id="286" r:id="rId25"/>
    <p:sldId id="269" r:id="rId26"/>
    <p:sldId id="276" r:id="rId27"/>
    <p:sldId id="270" r:id="rId28"/>
    <p:sldId id="274" r:id="rId29"/>
    <p:sldId id="271" r:id="rId30"/>
    <p:sldId id="281" r:id="rId31"/>
    <p:sldId id="27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54"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2015/5/25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b="1" dirty="0" smtClean="0">
                <a:latin typeface="Times New Roman" pitchFamily="18" charset="0"/>
                <a:cs typeface="Times New Roman" pitchFamily="18" charset="0"/>
              </a:rPr>
              <a:t>Ethics in Communication between Cultures</a:t>
            </a: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dirty="0" smtClean="0"/>
              <a:t>Attitudes for one to hold to a foreign culture (1)</a:t>
            </a:r>
            <a:endParaRPr lang="zh-CN" altLang="en-US" dirty="0"/>
          </a:p>
        </p:txBody>
      </p:sp>
      <p:sp>
        <p:nvSpPr>
          <p:cNvPr id="4" name="内容占位符 3"/>
          <p:cNvSpPr>
            <a:spLocks noGrp="1"/>
          </p:cNvSpPr>
          <p:nvPr>
            <p:ph sz="half" idx="2"/>
          </p:nvPr>
        </p:nvSpPr>
        <p:spPr/>
        <p:txBody>
          <a:bodyPr/>
          <a:lstStyle/>
          <a:p>
            <a:r>
              <a:rPr lang="en-US" altLang="zh-CN" sz="3600" dirty="0" smtClean="0">
                <a:ea typeface="宋体" charset="-122"/>
              </a:rPr>
              <a:t>When in Rome...</a:t>
            </a:r>
          </a:p>
        </p:txBody>
      </p:sp>
      <p:pic>
        <p:nvPicPr>
          <p:cNvPr id="5" name="Picture 2" descr="C:\Users\toshiba\AppData\Local\Temp\Rar$DI07.416\鸡.jpg"/>
          <p:cNvPicPr>
            <a:picLocks noGrp="1" noChangeAspect="1" noChangeArrowheads="1"/>
          </p:cNvPicPr>
          <p:nvPr>
            <p:ph sz="half" idx="1"/>
          </p:nvPr>
        </p:nvPicPr>
        <p:blipFill>
          <a:blip r:embed="rId2"/>
          <a:srcRect/>
          <a:stretch>
            <a:fillRect/>
          </a:stretch>
        </p:blipFill>
        <p:spPr bwMode="auto">
          <a:xfrm>
            <a:off x="642910" y="1552858"/>
            <a:ext cx="3714776" cy="468061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normAutofit/>
          </a:bodyPr>
          <a:lstStyle/>
          <a:p>
            <a:r>
              <a:rPr lang="en-US" altLang="zh-CN" dirty="0" smtClean="0"/>
              <a:t>Six attitudes living in a world </a:t>
            </a:r>
            <a:endParaRPr lang="zh-CN" altLang="en-US" dirty="0"/>
          </a:p>
        </p:txBody>
      </p:sp>
      <p:sp>
        <p:nvSpPr>
          <p:cNvPr id="3" name="内容占位符 2"/>
          <p:cNvSpPr>
            <a:spLocks noGrp="1"/>
          </p:cNvSpPr>
          <p:nvPr>
            <p:ph idx="1"/>
          </p:nvPr>
        </p:nvSpPr>
        <p:spPr>
          <a:xfrm>
            <a:off x="214282" y="1214422"/>
            <a:ext cx="8472518" cy="5643578"/>
          </a:xfrm>
        </p:spPr>
        <p:txBody>
          <a:bodyPr>
            <a:normAutofit lnSpcReduction="10000"/>
          </a:bodyPr>
          <a:lstStyle/>
          <a:p>
            <a:r>
              <a:rPr lang="en-US" altLang="zh-CN" dirty="0" smtClean="0">
                <a:solidFill>
                  <a:srgbClr val="FF0000"/>
                </a:solidFill>
              </a:rPr>
              <a:t>I-I</a:t>
            </a:r>
            <a:r>
              <a:rPr lang="en-US" altLang="zh-CN" dirty="0" smtClean="0"/>
              <a:t>:  the lord of every sentence and every story told  by such a person will be I.</a:t>
            </a:r>
          </a:p>
          <a:p>
            <a:r>
              <a:rPr lang="en-US" altLang="zh-CN" dirty="0" smtClean="0">
                <a:solidFill>
                  <a:srgbClr val="FF0000"/>
                </a:solidFill>
              </a:rPr>
              <a:t>I-It</a:t>
            </a:r>
            <a:r>
              <a:rPr lang="en-US" altLang="zh-CN" dirty="0" smtClean="0"/>
              <a:t>: I “take” an interest, and “study” it.</a:t>
            </a:r>
          </a:p>
          <a:p>
            <a:r>
              <a:rPr lang="en-US" altLang="zh-CN" dirty="0" smtClean="0">
                <a:solidFill>
                  <a:srgbClr val="FF0000"/>
                </a:solidFill>
              </a:rPr>
              <a:t>It-It</a:t>
            </a:r>
            <a:r>
              <a:rPr lang="en-US" altLang="zh-CN" dirty="0" smtClean="0"/>
              <a:t>: I study without experiencing or subject in its own right (such as great scholars of extraordinary erudition)</a:t>
            </a:r>
          </a:p>
          <a:p>
            <a:r>
              <a:rPr lang="en-US" altLang="zh-CN" dirty="0" smtClean="0">
                <a:solidFill>
                  <a:srgbClr val="FF0000"/>
                </a:solidFill>
              </a:rPr>
              <a:t>We-We</a:t>
            </a:r>
            <a:r>
              <a:rPr lang="en-US" altLang="zh-CN" dirty="0" smtClean="0"/>
              <a:t>: a sheltered, childish world in which no individuality has yet emerged.</a:t>
            </a:r>
          </a:p>
          <a:p>
            <a:r>
              <a:rPr lang="en-US" altLang="zh-CN" dirty="0" smtClean="0">
                <a:solidFill>
                  <a:srgbClr val="FF0000"/>
                </a:solidFill>
              </a:rPr>
              <a:t>Us-Them</a:t>
            </a:r>
            <a:r>
              <a:rPr lang="en-US" altLang="zh-CN" dirty="0" smtClean="0"/>
              <a:t>: the children of light and the children of darkness, the sheep and the goats, the elect and the damned.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28596" y="1000108"/>
            <a:ext cx="8501122" cy="5286412"/>
          </a:xfrm>
        </p:spPr>
        <p:txBody>
          <a:bodyPr/>
          <a:lstStyle/>
          <a:p>
            <a:r>
              <a:rPr lang="en-US" altLang="zh-CN" dirty="0" smtClean="0">
                <a:solidFill>
                  <a:srgbClr val="FF0000"/>
                </a:solidFill>
              </a:rPr>
              <a:t>I-You: </a:t>
            </a:r>
          </a:p>
          <a:p>
            <a:r>
              <a:rPr lang="en-US" altLang="zh-CN" dirty="0" smtClean="0"/>
              <a:t>Does the tree then have consciousness, similar to our own?</a:t>
            </a:r>
          </a:p>
          <a:p>
            <a:r>
              <a:rPr lang="en-US" altLang="zh-CN" dirty="0" smtClean="0"/>
              <a:t>Different modes between I and you……:</a:t>
            </a:r>
          </a:p>
          <a:p>
            <a:r>
              <a:rPr lang="en-US" altLang="zh-CN" dirty="0" smtClean="0"/>
              <a:t>As means</a:t>
            </a:r>
          </a:p>
          <a:p>
            <a:r>
              <a:rPr lang="en-US" altLang="zh-CN" dirty="0" smtClean="0"/>
              <a:t>As an end</a:t>
            </a:r>
          </a:p>
          <a:p>
            <a:r>
              <a:rPr lang="en-US" altLang="zh-CN" dirty="0" smtClean="0"/>
              <a:t>As a world of inter-subjectivity</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sz="3600" b="1" dirty="0" smtClean="0"/>
              <a:t>Attitudes for one to hold to a foreign culture (2)</a:t>
            </a:r>
            <a:endParaRPr lang="zh-CN" altLang="en-US" sz="3600" b="1" dirty="0"/>
          </a:p>
        </p:txBody>
      </p:sp>
      <p:sp>
        <p:nvSpPr>
          <p:cNvPr id="3" name="内容占位符 2"/>
          <p:cNvSpPr>
            <a:spLocks noGrp="1"/>
          </p:cNvSpPr>
          <p:nvPr>
            <p:ph idx="1"/>
          </p:nvPr>
        </p:nvSpPr>
        <p:spPr>
          <a:xfrm>
            <a:off x="457200" y="1600200"/>
            <a:ext cx="8401080" cy="4525963"/>
          </a:xfrm>
        </p:spPr>
        <p:txBody>
          <a:bodyPr>
            <a:normAutofit/>
          </a:bodyPr>
          <a:lstStyle/>
          <a:p>
            <a:r>
              <a:rPr lang="en-US" altLang="zh-CN" dirty="0" smtClean="0">
                <a:ea typeface="宋体" charset="-122"/>
              </a:rPr>
              <a:t>To what degree do you adapt to a host culture?</a:t>
            </a:r>
          </a:p>
          <a:p>
            <a:r>
              <a:rPr lang="en-US" altLang="zh-CN" dirty="0" smtClean="0">
                <a:ea typeface="宋体" charset="-122"/>
              </a:rPr>
              <a:t>Are Cultural Values Relative or Universal? </a:t>
            </a:r>
          </a:p>
          <a:p>
            <a:r>
              <a:rPr lang="en-US" altLang="zh-CN" dirty="0" smtClean="0">
                <a:ea typeface="宋体" charset="-122"/>
              </a:rPr>
              <a:t>Is it ever acceptable to judge the people of a culture when their behaviors are based on a radically different set of beliefs, values, and norms?</a:t>
            </a:r>
          </a:p>
          <a:p>
            <a:r>
              <a:rPr lang="en-US" altLang="zh-CN" dirty="0" smtClean="0">
                <a:ea typeface="宋体" charset="-122"/>
              </a:rPr>
              <a:t>Should all intercultural contacts be encouraged?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AutoShape 4" descr="http://img1.imgtn.bdimg.com/it/u=1385752818,1109810251&amp;fm=23&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0" name="AutoShape 6" descr="http://img1.imgtn.bdimg.com/it/u=1385752818,1109810251&amp;fm=23&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2" name="AutoShape 8" descr="http://img1.imgtn.bdimg.com/it/u=1385752818,1109810251&amp;fm=23&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4" name="AutoShape 10" descr="http://img1.imgtn.bdimg.com/it/u=1385752818,1109810251&amp;fm=23&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6" name="AutoShape 12" descr="http://img1.imgtn.bdimg.com/it/u=1385752818,1109810251&amp;fm=23&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8" name="AutoShape 14" descr="http://img0.imgtn.bdimg.com/it/u=436118582,839249296&amp;fm=21&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pic>
        <p:nvPicPr>
          <p:cNvPr id="1042" name="Picture 18" descr="http://upload.ldnews.cn/oldfiles/charisma/UploadFiles_7652/200811/2008110715534738.jpg"/>
          <p:cNvPicPr>
            <a:picLocks noChangeAspect="1" noChangeArrowheads="1"/>
          </p:cNvPicPr>
          <p:nvPr/>
        </p:nvPicPr>
        <p:blipFill>
          <a:blip r:embed="rId2"/>
          <a:srcRect/>
          <a:stretch>
            <a:fillRect/>
          </a:stretch>
        </p:blipFill>
        <p:spPr bwMode="auto">
          <a:xfrm>
            <a:off x="214282" y="500042"/>
            <a:ext cx="3643306" cy="5248636"/>
          </a:xfrm>
          <a:prstGeom prst="rect">
            <a:avLst/>
          </a:prstGeom>
          <a:noFill/>
        </p:spPr>
      </p:pic>
      <p:pic>
        <p:nvPicPr>
          <p:cNvPr id="1046" name="Picture 22" descr="http://www.china2551.org/Article/UploadFiles/201305/2013052415265498.jpg"/>
          <p:cNvPicPr>
            <a:picLocks noChangeAspect="1" noChangeArrowheads="1"/>
          </p:cNvPicPr>
          <p:nvPr/>
        </p:nvPicPr>
        <p:blipFill>
          <a:blip r:embed="rId3"/>
          <a:srcRect/>
          <a:stretch>
            <a:fillRect/>
          </a:stretch>
        </p:blipFill>
        <p:spPr bwMode="auto">
          <a:xfrm>
            <a:off x="3929026" y="571480"/>
            <a:ext cx="5214974" cy="52101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28604"/>
            <a:ext cx="8229600" cy="989034"/>
          </a:xfrm>
        </p:spPr>
        <p:txBody>
          <a:bodyPr>
            <a:normAutofit fontScale="90000"/>
          </a:bodyPr>
          <a:lstStyle/>
          <a:p>
            <a:pPr lvl="0"/>
            <a:r>
              <a:rPr lang="en-US" dirty="0" smtClean="0"/>
              <a:t>A general definition of ethics</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285720" y="1285860"/>
            <a:ext cx="8643998" cy="4840303"/>
          </a:xfrm>
        </p:spPr>
        <p:txBody>
          <a:bodyPr/>
          <a:lstStyle/>
          <a:p>
            <a:r>
              <a:rPr lang="en-US" dirty="0" smtClean="0"/>
              <a:t>The field of ethics (or moral philosophy) involves systematizing, defending, and recommending concepts of right and wrong behavior. </a:t>
            </a:r>
          </a:p>
          <a:p>
            <a:r>
              <a:rPr lang="en-US" dirty="0" err="1" smtClean="0"/>
              <a:t>metaethics</a:t>
            </a:r>
            <a:r>
              <a:rPr lang="en-US" dirty="0" smtClean="0"/>
              <a:t> , normative ethics, and applied ethics</a:t>
            </a:r>
            <a:endParaRPr lang="en-US" i="1" dirty="0" smtClean="0"/>
          </a:p>
          <a:p>
            <a:pPr>
              <a:buNone/>
            </a:pPr>
            <a:endParaRPr lang="en-US" altLang="zh-CN" dirty="0" smtClean="0">
              <a:ea typeface="宋体" charset="-122"/>
            </a:endParaRP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14282" y="357166"/>
            <a:ext cx="8472518" cy="5768997"/>
          </a:xfrm>
        </p:spPr>
        <p:txBody>
          <a:bodyPr>
            <a:normAutofit lnSpcReduction="10000"/>
          </a:bodyPr>
          <a:lstStyle/>
          <a:p>
            <a:r>
              <a:rPr lang="en-US" dirty="0" err="1" smtClean="0"/>
              <a:t>metaethics</a:t>
            </a:r>
            <a:r>
              <a:rPr lang="en-US" dirty="0" smtClean="0"/>
              <a:t> investigates </a:t>
            </a:r>
            <a:r>
              <a:rPr lang="en-US" dirty="0" smtClean="0">
                <a:solidFill>
                  <a:srgbClr val="FF0000"/>
                </a:solidFill>
              </a:rPr>
              <a:t>where our ethical principles come from</a:t>
            </a:r>
            <a:r>
              <a:rPr lang="en-US" dirty="0" smtClean="0"/>
              <a:t>, and what they mean. Are they merely social inventions? Do they involve more than expressions of our individual emotions?</a:t>
            </a:r>
          </a:p>
          <a:p>
            <a:r>
              <a:rPr lang="en-US" altLang="zh-CN" dirty="0" smtClean="0">
                <a:ea typeface="宋体" charset="-122"/>
              </a:rPr>
              <a:t>The Individual as a Source; Imperative of self-interest.</a:t>
            </a:r>
          </a:p>
          <a:p>
            <a:r>
              <a:rPr lang="en-US" altLang="zh-CN" dirty="0" smtClean="0">
                <a:ea typeface="宋体" charset="-122"/>
              </a:rPr>
              <a:t>The Social Context as a Source;  Situational Ethics.</a:t>
            </a:r>
          </a:p>
          <a:p>
            <a:r>
              <a:rPr lang="en-US" altLang="zh-CN" dirty="0" smtClean="0">
                <a:ea typeface="宋体" charset="-122"/>
              </a:rPr>
              <a:t>The Nation as a Source;</a:t>
            </a:r>
          </a:p>
          <a:p>
            <a:r>
              <a:rPr lang="en-US" altLang="zh-CN" dirty="0" smtClean="0">
                <a:ea typeface="宋体" charset="-122"/>
              </a:rPr>
              <a:t>Universal Religious Ideals as a Source; Religious heritage as a source of ethical guidelines.</a:t>
            </a:r>
          </a:p>
          <a:p>
            <a:pPr>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1000108"/>
            <a:ext cx="8572560" cy="5126055"/>
          </a:xfrm>
        </p:spPr>
        <p:txBody>
          <a:bodyPr/>
          <a:lstStyle/>
          <a:p>
            <a:r>
              <a:rPr lang="en-US" altLang="zh-CN" dirty="0" smtClean="0"/>
              <a:t> Normative ethics takes on a more practical task, which is to arrive at moral standards that regulate right and wrong conduct. This may involve articulating the good habits that we should acquire, the duties that we should follow, or the consequences of our behavior on others.</a:t>
            </a:r>
          </a:p>
          <a:p>
            <a:r>
              <a:rPr lang="en-US" altLang="zh-CN" dirty="0" smtClean="0"/>
              <a:t> Applied ethics involves examining specific controversial issues, such as abortion, infanticide, animal rights</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Moral Vs. Ethical</a:t>
            </a:r>
            <a:endParaRPr lang="zh-CN" altLang="en-US" dirty="0"/>
          </a:p>
        </p:txBody>
      </p:sp>
      <p:sp>
        <p:nvSpPr>
          <p:cNvPr id="3" name="内容占位符 2"/>
          <p:cNvSpPr>
            <a:spLocks noGrp="1"/>
          </p:cNvSpPr>
          <p:nvPr>
            <p:ph idx="1"/>
          </p:nvPr>
        </p:nvSpPr>
        <p:spPr>
          <a:xfrm>
            <a:off x="0" y="1357298"/>
            <a:ext cx="9001156" cy="5500702"/>
          </a:xfrm>
        </p:spPr>
        <p:txBody>
          <a:bodyPr>
            <a:normAutofit fontScale="70000" lnSpcReduction="20000"/>
          </a:bodyPr>
          <a:lstStyle/>
          <a:p>
            <a:r>
              <a:rPr lang="en-US" altLang="zh-CN" sz="4600" dirty="0" smtClean="0">
                <a:latin typeface="Times New Roman" pitchFamily="18" charset="0"/>
                <a:cs typeface="Times New Roman" pitchFamily="18" charset="0"/>
              </a:rPr>
              <a:t>“Act only according to that maxim whereby you can, at the same time, will that it should become a universal law.” </a:t>
            </a:r>
          </a:p>
          <a:p>
            <a:pPr>
              <a:buNone/>
            </a:pPr>
            <a:r>
              <a:rPr lang="en-US" altLang="zh-CN" sz="4000" dirty="0" smtClean="0">
                <a:latin typeface="Times New Roman" pitchFamily="18" charset="0"/>
                <a:cs typeface="Times New Roman" pitchFamily="18" charset="0"/>
              </a:rPr>
              <a:t>Immanuel Kant, </a:t>
            </a:r>
            <a:r>
              <a:rPr lang="en-US" altLang="zh-CN" sz="4000" i="1" dirty="0" smtClean="0">
                <a:latin typeface="Times New Roman" pitchFamily="18" charset="0"/>
                <a:cs typeface="Times New Roman" pitchFamily="18" charset="0"/>
              </a:rPr>
              <a:t>Grounding for the Metaphysic of Morals </a:t>
            </a:r>
          </a:p>
          <a:p>
            <a:endParaRPr lang="en-US" altLang="zh-CN" sz="4600" dirty="0" smtClean="0">
              <a:latin typeface="Times New Roman" pitchFamily="18" charset="0"/>
              <a:cs typeface="Times New Roman" pitchFamily="18" charset="0"/>
            </a:endParaRPr>
          </a:p>
          <a:p>
            <a:pPr>
              <a:buNone/>
            </a:pPr>
            <a:r>
              <a:rPr lang="en-US" altLang="zh-CN" sz="4600" dirty="0" smtClean="0">
                <a:latin typeface="Times New Roman" pitchFamily="18" charset="0"/>
                <a:cs typeface="Times New Roman" pitchFamily="18" charset="0"/>
              </a:rPr>
              <a:t>“The moral, which concerns what is right or just for all insofar as we are considered simply as human beings; the ethical, which concerns what is appropriate for us insofar as we are members of a specific collectivity, with its unique history and tradition”.</a:t>
            </a:r>
          </a:p>
          <a:p>
            <a:r>
              <a:rPr lang="en-US" altLang="zh-CN" sz="4600" dirty="0" smtClean="0">
                <a:latin typeface="Times New Roman" pitchFamily="18" charset="0"/>
                <a:cs typeface="Times New Roman" pitchFamily="18" charset="0"/>
              </a:rPr>
              <a:t>                         </a:t>
            </a:r>
            <a:r>
              <a:rPr lang="en-US" altLang="zh-CN" sz="4600" dirty="0" err="1" smtClean="0">
                <a:latin typeface="Times New Roman" pitchFamily="18" charset="0"/>
                <a:cs typeface="Times New Roman" pitchFamily="18" charset="0"/>
              </a:rPr>
              <a:t>Seyla</a:t>
            </a:r>
            <a:r>
              <a:rPr lang="en-US" altLang="zh-CN" sz="4600" dirty="0" smtClean="0">
                <a:latin typeface="Times New Roman" pitchFamily="18" charset="0"/>
                <a:cs typeface="Times New Roman" pitchFamily="18" charset="0"/>
              </a:rPr>
              <a:t> </a:t>
            </a:r>
            <a:r>
              <a:rPr lang="en-US" altLang="zh-CN" sz="4600" dirty="0" err="1" smtClean="0">
                <a:latin typeface="Times New Roman" pitchFamily="18" charset="0"/>
                <a:cs typeface="Times New Roman" pitchFamily="18" charset="0"/>
              </a:rPr>
              <a:t>Benhabib</a:t>
            </a:r>
            <a:r>
              <a:rPr lang="en-US" altLang="zh-CN" sz="4600" dirty="0" smtClean="0">
                <a:latin typeface="Times New Roman" pitchFamily="18" charset="0"/>
                <a:cs typeface="Times New Roman" pitchFamily="18" charset="0"/>
              </a:rPr>
              <a:t>  </a:t>
            </a:r>
            <a:r>
              <a:rPr lang="en-US" altLang="zh-CN" sz="4600" i="1" dirty="0" smtClean="0">
                <a:latin typeface="Times New Roman" pitchFamily="18" charset="0"/>
                <a:cs typeface="Times New Roman" pitchFamily="18" charset="0"/>
              </a:rPr>
              <a:t>Claims of Culture</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14282" y="1600200"/>
            <a:ext cx="8643998" cy="4525963"/>
          </a:xfrm>
        </p:spPr>
        <p:txBody>
          <a:bodyPr/>
          <a:lstStyle/>
          <a:p>
            <a:r>
              <a:rPr lang="en-US" dirty="0" smtClean="0"/>
              <a:t>We will make the distinction that </a:t>
            </a:r>
            <a:r>
              <a:rPr lang="en-US" b="1" dirty="0" smtClean="0"/>
              <a:t>morality </a:t>
            </a:r>
            <a:r>
              <a:rPr lang="en-US" dirty="0" smtClean="0"/>
              <a:t>refers to the right or wrong of any behavior in and of itself. As a subset of morality, </a:t>
            </a:r>
            <a:r>
              <a:rPr lang="en-US" b="1" dirty="0" smtClean="0"/>
              <a:t>ethics</a:t>
            </a:r>
            <a:r>
              <a:rPr lang="en-US" dirty="0" smtClean="0"/>
              <a:t> deals with rightness and wrongness specifically in our interaction with others.</a:t>
            </a:r>
            <a:endParaRPr lang="zh-CN" altLang="en-US" dirty="0" smtClean="0"/>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142852"/>
            <a:ext cx="8643998" cy="1143008"/>
          </a:xfrm>
        </p:spPr>
        <p:txBody>
          <a:bodyPr>
            <a:normAutofit/>
          </a:bodyPr>
          <a:lstStyle/>
          <a:p>
            <a:endParaRPr lang="zh-CN" altLang="en-US" dirty="0"/>
          </a:p>
        </p:txBody>
      </p:sp>
      <p:sp>
        <p:nvSpPr>
          <p:cNvPr id="3" name="内容占位符 2"/>
          <p:cNvSpPr>
            <a:spLocks noGrp="1"/>
          </p:cNvSpPr>
          <p:nvPr>
            <p:ph idx="1"/>
          </p:nvPr>
        </p:nvSpPr>
        <p:spPr>
          <a:xfrm>
            <a:off x="142844" y="642918"/>
            <a:ext cx="9001156" cy="5643602"/>
          </a:xfrm>
        </p:spPr>
        <p:txBody>
          <a:bodyPr>
            <a:noAutofit/>
          </a:bodyPr>
          <a:lstStyle/>
          <a:p>
            <a:pPr lvl="0">
              <a:buNone/>
            </a:pPr>
            <a:r>
              <a:rPr lang="en-US" sz="4000" dirty="0" smtClean="0">
                <a:latin typeface="Times New Roman" pitchFamily="18" charset="0"/>
                <a:cs typeface="Times New Roman" pitchFamily="18" charset="0"/>
              </a:rPr>
              <a:t>1. General Introduction: Toward a Theory of Intercultural Ethics</a:t>
            </a:r>
            <a:endParaRPr lang="zh-CN" altLang="en-US" sz="4000" dirty="0" smtClean="0">
              <a:latin typeface="Times New Roman" pitchFamily="18" charset="0"/>
              <a:cs typeface="Times New Roman" pitchFamily="18" charset="0"/>
            </a:endParaRPr>
          </a:p>
          <a:p>
            <a:pPr lvl="0">
              <a:buNone/>
            </a:pPr>
            <a:r>
              <a:rPr lang="en-US" sz="4000" dirty="0" smtClean="0">
                <a:latin typeface="Times New Roman" pitchFamily="18" charset="0"/>
                <a:cs typeface="Times New Roman" pitchFamily="18" charset="0"/>
              </a:rPr>
              <a:t>2. Potential problems in Intercultural communication</a:t>
            </a:r>
            <a:endParaRPr lang="zh-CN" altLang="en-US" sz="4000" dirty="0" smtClean="0">
              <a:latin typeface="Times New Roman" pitchFamily="18" charset="0"/>
              <a:cs typeface="Times New Roman" pitchFamily="18" charset="0"/>
            </a:endParaRPr>
          </a:p>
          <a:p>
            <a:pPr lvl="0">
              <a:buNone/>
            </a:pPr>
            <a:r>
              <a:rPr lang="en-US" sz="4000" dirty="0" smtClean="0">
                <a:latin typeface="Times New Roman" pitchFamily="18" charset="0"/>
                <a:cs typeface="Times New Roman" pitchFamily="18" charset="0"/>
              </a:rPr>
              <a:t>3. Improving intercultural competence</a:t>
            </a:r>
            <a:endParaRPr lang="zh-CN" altLang="en-US" sz="4000" dirty="0" smtClean="0">
              <a:latin typeface="Times New Roman" pitchFamily="18" charset="0"/>
              <a:cs typeface="Times New Roman" pitchFamily="18" charset="0"/>
            </a:endParaRPr>
          </a:p>
          <a:p>
            <a:pPr lvl="0">
              <a:buNone/>
            </a:pPr>
            <a:r>
              <a:rPr lang="en-US" sz="4000" dirty="0" smtClean="0">
                <a:latin typeface="Times New Roman" pitchFamily="18" charset="0"/>
                <a:cs typeface="Times New Roman" pitchFamily="18" charset="0"/>
              </a:rPr>
              <a:t>4. Guides to ethical considerations in intercultural communication</a:t>
            </a:r>
            <a:endParaRPr lang="zh-CN" altLang="en-US" sz="4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274638"/>
            <a:ext cx="8643998" cy="1143000"/>
          </a:xfrm>
        </p:spPr>
        <p:txBody>
          <a:bodyPr>
            <a:normAutofit fontScale="90000"/>
          </a:bodyPr>
          <a:lstStyle/>
          <a:p>
            <a:r>
              <a:rPr lang="en-US" altLang="zh-CN" dirty="0" err="1" smtClean="0">
                <a:ea typeface="宋体" charset="-122"/>
              </a:rPr>
              <a:t>Eg</a:t>
            </a:r>
            <a:r>
              <a:rPr lang="en-US" altLang="zh-CN" dirty="0" smtClean="0">
                <a:ea typeface="宋体" charset="-122"/>
              </a:rPr>
              <a:t>. ETHICAL DECISION MAKING PROCESS</a:t>
            </a:r>
            <a:endParaRPr lang="zh-CN" altLang="en-US" dirty="0"/>
          </a:p>
        </p:txBody>
      </p:sp>
      <p:sp>
        <p:nvSpPr>
          <p:cNvPr id="3" name="内容占位符 2"/>
          <p:cNvSpPr>
            <a:spLocks noGrp="1"/>
          </p:cNvSpPr>
          <p:nvPr>
            <p:ph idx="1"/>
          </p:nvPr>
        </p:nvSpPr>
        <p:spPr>
          <a:xfrm>
            <a:off x="457200" y="1600200"/>
            <a:ext cx="8329642" cy="4686320"/>
          </a:xfrm>
        </p:spPr>
        <p:txBody>
          <a:bodyPr>
            <a:normAutofit/>
          </a:bodyPr>
          <a:lstStyle/>
          <a:p>
            <a:r>
              <a:rPr lang="en-US" altLang="zh-CN" dirty="0" smtClean="0">
                <a:ea typeface="宋体" charset="-122"/>
              </a:rPr>
              <a:t>What’s your understanding about an ethical decision? </a:t>
            </a:r>
          </a:p>
          <a:p>
            <a:r>
              <a:rPr lang="en-US" altLang="zh-CN" dirty="0" smtClean="0">
                <a:solidFill>
                  <a:srgbClr val="FF0000"/>
                </a:solidFill>
                <a:ea typeface="宋体" charset="-122"/>
              </a:rPr>
              <a:t>Step one: ANALYSIS</a:t>
            </a:r>
          </a:p>
          <a:p>
            <a:r>
              <a:rPr lang="en-US" altLang="zh-CN" dirty="0" smtClean="0">
                <a:ea typeface="宋体" charset="-122"/>
              </a:rPr>
              <a:t>What are the facts?  </a:t>
            </a:r>
          </a:p>
          <a:p>
            <a:r>
              <a:rPr lang="en-US" altLang="zh-CN" dirty="0" smtClean="0">
                <a:ea typeface="宋体" charset="-122"/>
              </a:rPr>
              <a:t>Who is responsible to act?  </a:t>
            </a:r>
          </a:p>
          <a:p>
            <a:r>
              <a:rPr lang="en-US" altLang="zh-CN" dirty="0" smtClean="0">
                <a:ea typeface="宋体" charset="-122"/>
              </a:rPr>
              <a:t>What are the consequences of action?  </a:t>
            </a:r>
          </a:p>
          <a:p>
            <a:r>
              <a:rPr lang="en-US" altLang="zh-CN" dirty="0" smtClean="0">
                <a:ea typeface="宋体" charset="-122"/>
              </a:rPr>
              <a:t>What and whose rights are involved?  </a:t>
            </a:r>
          </a:p>
          <a:p>
            <a:r>
              <a:rPr lang="en-US" altLang="zh-CN" dirty="0" smtClean="0">
                <a:ea typeface="宋体" charset="-122"/>
              </a:rPr>
              <a:t>What is fair treatment in this case?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solidFill>
                  <a:srgbClr val="FF0000"/>
                </a:solidFill>
                <a:ea typeface="宋体" charset="-122"/>
              </a:rPr>
              <a:t>Step two: SOLUTION DEVELOPMENT</a:t>
            </a:r>
          </a:p>
          <a:p>
            <a:r>
              <a:rPr lang="en-US" altLang="zh-CN" dirty="0" smtClean="0">
                <a:ea typeface="宋体" charset="-122"/>
              </a:rPr>
              <a:t>What solutions are available to me?  </a:t>
            </a:r>
          </a:p>
          <a:p>
            <a:r>
              <a:rPr lang="en-US" altLang="zh-CN" dirty="0" smtClean="0">
                <a:ea typeface="宋体" charset="-122"/>
              </a:rPr>
              <a:t>Have I considered all of the creative solutions, which might permit me to reduce harms, maximize benefits, respect more rights or be fair to more parties.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857232"/>
            <a:ext cx="8572560" cy="5268931"/>
          </a:xfrm>
        </p:spPr>
        <p:txBody>
          <a:bodyPr>
            <a:normAutofit/>
          </a:bodyPr>
          <a:lstStyle/>
          <a:p>
            <a:r>
              <a:rPr lang="en-US" altLang="zh-CN" dirty="0" smtClean="0">
                <a:solidFill>
                  <a:srgbClr val="FF0000"/>
                </a:solidFill>
                <a:ea typeface="宋体" charset="-122"/>
              </a:rPr>
              <a:t>Step three: SELECTING THE OPTIMUM SOLUTION</a:t>
            </a:r>
          </a:p>
          <a:p>
            <a:r>
              <a:rPr lang="en-US" altLang="zh-CN" dirty="0" smtClean="0">
                <a:ea typeface="宋体" charset="-122"/>
              </a:rPr>
              <a:t>What are the potential consequences of my solutions?  </a:t>
            </a:r>
          </a:p>
          <a:p>
            <a:r>
              <a:rPr lang="en-US" altLang="zh-CN" dirty="0" smtClean="0">
                <a:ea typeface="宋体" charset="-122"/>
              </a:rPr>
              <a:t>Which of the options I have considered does the most to maximize benefits, reduce harms, respect rights and increase fairness?  </a:t>
            </a:r>
          </a:p>
          <a:p>
            <a:r>
              <a:rPr lang="en-US" altLang="zh-CN" dirty="0" smtClean="0">
                <a:ea typeface="宋体" charset="-122"/>
              </a:rPr>
              <a:t>Are all parties treated fairly in my proposed decisions?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solidFill>
                  <a:srgbClr val="FF0000"/>
                </a:solidFill>
                <a:ea typeface="宋体" charset="-122"/>
              </a:rPr>
              <a:t>Step four: IMPLEMENTATION</a:t>
            </a:r>
          </a:p>
          <a:p>
            <a:r>
              <a:rPr lang="en-US" altLang="zh-CN" dirty="0" smtClean="0">
                <a:ea typeface="宋体" charset="-122"/>
              </a:rPr>
              <a:t>Who should be consulted and informed?  </a:t>
            </a:r>
          </a:p>
          <a:p>
            <a:r>
              <a:rPr lang="en-US" altLang="zh-CN" dirty="0" smtClean="0">
                <a:ea typeface="宋体" charset="-122"/>
              </a:rPr>
              <a:t>What actions will assure that my decision achieves its intended outcome?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solidFill>
                  <a:srgbClr val="FF0000"/>
                </a:solidFill>
                <a:ea typeface="宋体" charset="-122"/>
              </a:rPr>
              <a:t>Step five: FOLLOW-UP</a:t>
            </a:r>
          </a:p>
          <a:p>
            <a:r>
              <a:rPr lang="en-US" altLang="zh-CN" dirty="0" smtClean="0">
                <a:ea typeface="宋体" charset="-122"/>
              </a:rPr>
              <a:t>Was the decision implemented correctly?  </a:t>
            </a:r>
          </a:p>
          <a:p>
            <a:r>
              <a:rPr lang="en-US" altLang="zh-CN" dirty="0" smtClean="0">
                <a:ea typeface="宋体" charset="-122"/>
              </a:rPr>
              <a:t>Did the decision maximize benefits, reduce harms, respect rights and treat all parties fairly?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428604"/>
            <a:ext cx="8786874" cy="1000132"/>
          </a:xfrm>
        </p:spPr>
        <p:txBody>
          <a:bodyPr>
            <a:normAutofit fontScale="90000"/>
          </a:bodyPr>
          <a:lstStyle/>
          <a:p>
            <a:pPr lvl="0"/>
            <a:r>
              <a:rPr lang="en-US" altLang="zh-CN" sz="3600" b="1" dirty="0" smtClean="0">
                <a:latin typeface="Times New Roman" pitchFamily="18" charset="0"/>
                <a:cs typeface="Times New Roman" pitchFamily="18" charset="0"/>
              </a:rPr>
              <a:t>What do we talk about when we talk about intercultural communication in an ethical context?</a:t>
            </a:r>
            <a:r>
              <a:rPr lang="zh-CN" altLang="en-US" b="1" dirty="0" smtClean="0">
                <a:latin typeface="Times New Roman" pitchFamily="18" charset="0"/>
                <a:cs typeface="Times New Roman" pitchFamily="18" charset="0"/>
              </a:rPr>
              <a:t/>
            </a:r>
            <a:br>
              <a:rPr lang="zh-CN" altLang="en-US" b="1" dirty="0" smtClean="0">
                <a:latin typeface="Times New Roman" pitchFamily="18" charset="0"/>
                <a:cs typeface="Times New Roman" pitchFamily="18" charset="0"/>
              </a:rPr>
            </a:br>
            <a:endParaRPr lang="zh-CN" altLang="en-US" b="1" dirty="0">
              <a:latin typeface="Times New Roman" pitchFamily="18" charset="0"/>
              <a:cs typeface="Times New Roman" pitchFamily="18" charset="0"/>
            </a:endParaRPr>
          </a:p>
        </p:txBody>
      </p:sp>
      <p:sp>
        <p:nvSpPr>
          <p:cNvPr id="3" name="内容占位符 2"/>
          <p:cNvSpPr>
            <a:spLocks noGrp="1"/>
          </p:cNvSpPr>
          <p:nvPr>
            <p:ph idx="1"/>
          </p:nvPr>
        </p:nvSpPr>
        <p:spPr>
          <a:xfrm>
            <a:off x="0" y="1428736"/>
            <a:ext cx="9001156" cy="4697427"/>
          </a:xfrm>
        </p:spPr>
        <p:txBody>
          <a:bodyPr/>
          <a:lstStyle/>
          <a:p>
            <a:pPr lvl="0"/>
            <a:r>
              <a:rPr lang="en-US" dirty="0" smtClean="0">
                <a:latin typeface="Times New Roman" pitchFamily="18" charset="0"/>
                <a:cs typeface="Times New Roman" pitchFamily="18" charset="0"/>
              </a:rPr>
              <a:t>1)	It is no longer possible to talk about pure cultures: </a:t>
            </a:r>
            <a:r>
              <a:rPr lang="en-US" dirty="0" err="1" smtClean="0">
                <a:latin typeface="Times New Roman" pitchFamily="18" charset="0"/>
                <a:cs typeface="Times New Roman" pitchFamily="18" charset="0"/>
              </a:rPr>
              <a:t>sociocultural</a:t>
            </a:r>
            <a:r>
              <a:rPr lang="en-US" dirty="0" smtClean="0">
                <a:latin typeface="Times New Roman" pitchFamily="18" charset="0"/>
                <a:cs typeface="Times New Roman" pitchFamily="18" charset="0"/>
              </a:rPr>
              <a:t> hybrids that combine values and practices; </a:t>
            </a:r>
            <a:r>
              <a:rPr lang="en-US" dirty="0" err="1" smtClean="0">
                <a:latin typeface="Times New Roman" pitchFamily="18" charset="0"/>
                <a:cs typeface="Times New Roman" pitchFamily="18" charset="0"/>
              </a:rPr>
              <a:t>multitemporal</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2" action="ppaction://hlinksldjump"/>
              </a:rPr>
              <a:t>heterogeneity</a:t>
            </a:r>
            <a:r>
              <a:rPr lang="en-US" dirty="0" smtClean="0">
                <a:latin typeface="Times New Roman" pitchFamily="18" charset="0"/>
                <a:cs typeface="Times New Roman" pitchFamily="18" charset="0"/>
              </a:rPr>
              <a:t>.</a:t>
            </a:r>
          </a:p>
          <a:p>
            <a:pPr lvl="0"/>
            <a:r>
              <a:rPr lang="en-US" altLang="zh-CN" dirty="0" smtClean="0">
                <a:latin typeface="Times New Roman" pitchFamily="18" charset="0"/>
                <a:cs typeface="Times New Roman" pitchFamily="18" charset="0"/>
              </a:rPr>
              <a:t>2)	Consciousness of cultural location invites: (specificities and commonalities) reflection and opens the possibility of cross-cultural conversation and deliberation</a:t>
            </a:r>
          </a:p>
          <a:p>
            <a:pPr lvl="0"/>
            <a:r>
              <a:rPr lang="en-US" altLang="zh-CN" dirty="0" smtClean="0">
                <a:latin typeface="Times New Roman" pitchFamily="18" charset="0"/>
                <a:cs typeface="Times New Roman" pitchFamily="18" charset="0"/>
              </a:rPr>
              <a:t>3)	Cultural intersections and ethical reflexivity</a:t>
            </a:r>
            <a:r>
              <a:rPr lang="en-US" altLang="zh-CN" dirty="0" smtClean="0">
                <a:latin typeface="Times New Roman" pitchFamily="18" charset="0"/>
                <a:cs typeface="Times New Roman" pitchFamily="18" charset="0"/>
                <a:hlinkClick r:id="rId3" action="ppaction://hlinksldjump"/>
              </a:rPr>
              <a:t>:</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0" y="1285860"/>
            <a:ext cx="9001156" cy="4840303"/>
          </a:xfrm>
        </p:spPr>
        <p:txBody>
          <a:bodyPr/>
          <a:lstStyle/>
          <a:p>
            <a:r>
              <a:rPr lang="en-US" dirty="0" smtClean="0"/>
              <a:t>In France, at the end of the twentieth century, each is fated to remain the same and the other—without forgetting his original culture but putting it in perspective to the extent of having it not only exist side by side but also alternate with others’ culture. </a:t>
            </a:r>
            <a:endParaRPr lang="zh-CN" altLang="en-US" dirty="0" smtClean="0"/>
          </a:p>
          <a:p>
            <a:r>
              <a:rPr lang="en-US" dirty="0" smtClean="0">
                <a:hlinkClick r:id="rId2" action="ppaction://hlinksldjump"/>
              </a:rPr>
              <a:t>                </a:t>
            </a:r>
            <a:r>
              <a:rPr lang="en-US" dirty="0" smtClean="0"/>
              <a:t>Julia </a:t>
            </a:r>
            <a:r>
              <a:rPr lang="en-US" dirty="0" err="1" smtClean="0"/>
              <a:t>Kristeva</a:t>
            </a:r>
            <a:r>
              <a:rPr lang="en-US" dirty="0" smtClean="0"/>
              <a:t>  </a:t>
            </a:r>
            <a:r>
              <a:rPr lang="en-US" i="1" dirty="0" smtClean="0"/>
              <a:t>Strangers to Ourselves </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142844" y="428604"/>
            <a:ext cx="9001156" cy="6429396"/>
          </a:xfrm>
        </p:spPr>
        <p:txBody>
          <a:bodyPr>
            <a:normAutofit/>
          </a:bodyPr>
          <a:lstStyle/>
          <a:p>
            <a:r>
              <a:rPr lang="en-US" dirty="0" smtClean="0">
                <a:latin typeface="Times New Roman" pitchFamily="18" charset="0"/>
                <a:cs typeface="Times New Roman" pitchFamily="18" charset="0"/>
              </a:rPr>
              <a:t>Ethical reflexivity:</a:t>
            </a:r>
            <a:endParaRPr lang="zh-CN" altLang="en-US"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1)	An intercultural ethics will engage in dialogue precisely with those who are not perceived as “the same” (acknowledgement and humbleness) </a:t>
            </a:r>
          </a:p>
          <a:p>
            <a:r>
              <a:rPr lang="en-US" altLang="zh-CN" dirty="0" smtClean="0">
                <a:latin typeface="Times New Roman" pitchFamily="18" charset="0"/>
                <a:cs typeface="Times New Roman" pitchFamily="18" charset="0"/>
              </a:rPr>
              <a:t>2)	An intercultural ethics will be careful in identifying how power structures are used to exclude, make invisible or dismiss critical voices and actions within particular cultures. (cultures as webs of meaning and significance)</a:t>
            </a:r>
            <a:endParaRPr lang="en-US" altLang="zh-CN" dirty="0" smtClean="0"/>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14282" y="1071546"/>
            <a:ext cx="8572560" cy="5054617"/>
          </a:xfrm>
        </p:spPr>
        <p:txBody>
          <a:bodyPr/>
          <a:lstStyle/>
          <a:p>
            <a:r>
              <a:rPr lang="en-US" altLang="zh-CN" dirty="0" smtClean="0">
                <a:latin typeface="Times New Roman" pitchFamily="18" charset="0"/>
                <a:cs typeface="Times New Roman" pitchFamily="18" charset="0"/>
              </a:rPr>
              <a:t>3)	An intercultural ethics will also establish common ground with and among others (it will stress </a:t>
            </a:r>
            <a:r>
              <a:rPr lang="en-US" altLang="zh-CN" dirty="0" err="1" smtClean="0">
                <a:latin typeface="Times New Roman" pitchFamily="18" charset="0"/>
                <a:cs typeface="Times New Roman" pitchFamily="18" charset="0"/>
              </a:rPr>
              <a:t>relationality</a:t>
            </a:r>
            <a:r>
              <a:rPr lang="en-US" altLang="zh-CN" dirty="0" smtClean="0">
                <a:latin typeface="Times New Roman" pitchFamily="18" charset="0"/>
                <a:cs typeface="Times New Roman" pitchFamily="18" charset="0"/>
              </a:rPr>
              <a:t> and reciprocity), envisioning ways of creating networks of significance that can simultaneously draw from particular cultures and also establish similarities or commonalities for the benefit of transformative praxis. (sameness and otherness) shared and common values</a:t>
            </a:r>
          </a:p>
          <a:p>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642918"/>
            <a:ext cx="8643998" cy="5643602"/>
          </a:xfrm>
        </p:spPr>
        <p:txBody>
          <a:bodyPr/>
          <a:lstStyle/>
          <a:p>
            <a:r>
              <a:rPr lang="en-US" dirty="0" smtClean="0"/>
              <a:t>Globalization (cultural homogeneity) Vs. Cultural relativism; cultural fundamentalism </a:t>
            </a:r>
          </a:p>
          <a:p>
            <a:r>
              <a:rPr lang="en-US" dirty="0" smtClean="0"/>
              <a:t> </a:t>
            </a:r>
            <a:r>
              <a:rPr lang="en-US" b="1" dirty="0" smtClean="0"/>
              <a:t>Cultural relativism: </a:t>
            </a:r>
            <a:r>
              <a:rPr lang="en-US" dirty="0" smtClean="0"/>
              <a:t>Each culture determines on its own what is right or wrong</a:t>
            </a:r>
            <a:endParaRPr lang="zh-CN" altLang="en-US" dirty="0" smtClean="0"/>
          </a:p>
          <a:p>
            <a:r>
              <a:rPr lang="en-US" dirty="0" err="1" smtClean="0"/>
              <a:t>Benhabib</a:t>
            </a:r>
            <a:r>
              <a:rPr lang="en-US" dirty="0" smtClean="0"/>
              <a:t> proposes three normative conditions to articulate a pluralistic ethics: </a:t>
            </a:r>
            <a:r>
              <a:rPr lang="en-US" dirty="0" smtClean="0">
                <a:solidFill>
                  <a:srgbClr val="FF0000"/>
                </a:solidFill>
              </a:rPr>
              <a:t>egalitarian reciprocity, voluntary self-ascription, and freedom of exit and association</a:t>
            </a:r>
            <a:endParaRPr lang="zh-CN" altLang="en-US"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0" y="571480"/>
            <a:ext cx="9144000" cy="5786478"/>
          </a:xfrm>
        </p:spPr>
        <p:txBody>
          <a:bodyPr>
            <a:normAutofit fontScale="92500" lnSpcReduction="20000"/>
          </a:bodyPr>
          <a:lstStyle/>
          <a:p>
            <a:r>
              <a:rPr lang="en-US" b="1" dirty="0" smtClean="0">
                <a:latin typeface="Times New Roman" pitchFamily="18" charset="0"/>
                <a:cs typeface="Times New Roman" pitchFamily="18" charset="0"/>
              </a:rPr>
              <a:t>Warm up: A Case Study</a:t>
            </a:r>
          </a:p>
          <a:p>
            <a:pPr>
              <a:buNone/>
            </a:pP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You have landed a job with a very prominent world health organization. The agency is currently seeking a wide financial support base in the United States and Europe to fund efforts to reduce starvation. You have visited the area that your company works in, and you know that many people struggle with daily nutritional and housing needs. However, the people in their country tend to keep their housing areas and their children neat and clean. You find an extreme case that looks much more like “abject poverty” than the average home in the area for which you are raising funds. You must prepare advertising copy with photos. What will you do? What decision will you make?</a:t>
            </a:r>
            <a:endParaRPr lang="zh-CN" altLang="en-US" dirty="0" smtClean="0">
              <a:latin typeface="Times New Roman" pitchFamily="18" charset="0"/>
              <a:cs typeface="Times New Roman" pitchFamily="18" charset="0"/>
            </a:endParaRPr>
          </a:p>
          <a:p>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0" y="714356"/>
            <a:ext cx="9144000" cy="5411807"/>
          </a:xfrm>
        </p:spPr>
        <p:txBody>
          <a:bodyPr>
            <a:normAutofit lnSpcReduction="10000"/>
          </a:bodyPr>
          <a:lstStyle/>
          <a:p>
            <a:r>
              <a:rPr lang="en-US" altLang="zh-CN" dirty="0" smtClean="0"/>
              <a:t>Egalitarian reciprocity establishes that members of cultural, religious, linguistic and other minorities are entitled to the same civil, political, economic and cultural rights as the majority</a:t>
            </a:r>
          </a:p>
          <a:p>
            <a:r>
              <a:rPr lang="en-US" altLang="zh-CN" dirty="0" smtClean="0"/>
              <a:t>Voluntary self-ascription is the acknowledgement that individuals are not automatically assigned to a cultural, religious, or linguistic group by virtue of birth, but is a matter of self-identification</a:t>
            </a:r>
          </a:p>
          <a:p>
            <a:r>
              <a:rPr lang="en-US" altLang="zh-CN" dirty="0" smtClean="0"/>
              <a:t>Freedom of exist and association affirms that the freedom of the individual to exit the ascribed group must be unrestricted.</a:t>
            </a:r>
          </a:p>
          <a:p>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The significance for intercultural ethics</a:t>
            </a:r>
            <a:endParaRPr lang="zh-CN" altLang="en-US" dirty="0"/>
          </a:p>
        </p:txBody>
      </p:sp>
      <p:sp>
        <p:nvSpPr>
          <p:cNvPr id="3" name="内容占位符 2"/>
          <p:cNvSpPr>
            <a:spLocks noGrp="1"/>
          </p:cNvSpPr>
          <p:nvPr>
            <p:ph idx="1"/>
          </p:nvPr>
        </p:nvSpPr>
        <p:spPr/>
        <p:txBody>
          <a:bodyPr/>
          <a:lstStyle/>
          <a:p>
            <a:r>
              <a:rPr lang="en-US" altLang="zh-CN" dirty="0" smtClean="0"/>
              <a:t>Accepting differences, appreciating similarities</a:t>
            </a:r>
          </a:p>
          <a:p>
            <a:r>
              <a:rPr lang="en-US" altLang="zh-CN" dirty="0" smtClean="0"/>
              <a:t>Intercultural ethics would allow us to envision a world in which, as human beings, we are linked (but not trapped) to each other. It will also encourage us to engage in dialogue so that we can listen. Learn, and live together as vulnerable, interdependent human beings.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2071678"/>
            <a:ext cx="7772400" cy="1470025"/>
          </a:xfrm>
        </p:spPr>
        <p:txBody>
          <a:bodyPr/>
          <a:lstStyle/>
          <a:p>
            <a:r>
              <a:rPr lang="en-US" altLang="zh-CN" dirty="0" smtClean="0"/>
              <a:t>Potential Problems in Intercultural Communication</a:t>
            </a:r>
            <a:endParaRPr lang="zh-CN" altLang="en-US" dirty="0"/>
          </a:p>
        </p:txBody>
      </p:sp>
      <p:sp>
        <p:nvSpPr>
          <p:cNvPr id="3" name="副标题 2"/>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18925590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 Seeking Similarities</a:t>
            </a:r>
            <a:endParaRPr lang="zh-CN" altLang="en-US" dirty="0"/>
          </a:p>
        </p:txBody>
      </p:sp>
      <p:sp>
        <p:nvSpPr>
          <p:cNvPr id="3" name="内容占位符 2"/>
          <p:cNvSpPr>
            <a:spLocks noGrp="1"/>
          </p:cNvSpPr>
          <p:nvPr>
            <p:ph idx="1"/>
          </p:nvPr>
        </p:nvSpPr>
        <p:spPr/>
        <p:txBody>
          <a:bodyPr/>
          <a:lstStyle/>
          <a:p>
            <a:r>
              <a:rPr lang="en-US" altLang="zh-CN" dirty="0" smtClean="0">
                <a:latin typeface="Times New Roman" pitchFamily="18" charset="0"/>
                <a:cs typeface="Times New Roman" pitchFamily="18" charset="0"/>
              </a:rPr>
              <a:t>What group of people do you choose to be around, and how do you select your friends?</a:t>
            </a:r>
          </a:p>
          <a:p>
            <a:r>
              <a:rPr lang="en-US" altLang="zh-CN" smtClean="0">
                <a:latin typeface="Times New Roman" pitchFamily="18" charset="0"/>
                <a:cs typeface="Times New Roman" pitchFamily="18" charset="0"/>
              </a:rPr>
              <a:t>The </a:t>
            </a:r>
            <a:r>
              <a:rPr lang="en-US" altLang="zh-CN" dirty="0" smtClean="0">
                <a:latin typeface="Times New Roman" pitchFamily="18" charset="0"/>
                <a:cs typeface="Times New Roman" pitchFamily="18" charset="0"/>
              </a:rPr>
              <a:t>Soul selects her own Society—/ Then shuts the Door—/ To her divine Majority—/Present no more</a:t>
            </a:r>
          </a:p>
          <a:p>
            <a:r>
              <a:rPr lang="en-US" altLang="zh-CN" dirty="0" smtClean="0">
                <a:latin typeface="Times New Roman" pitchFamily="18" charset="0"/>
                <a:cs typeface="Times New Roman" pitchFamily="18" charset="0"/>
              </a:rPr>
              <a:t>Birds of a feather flock together.</a:t>
            </a:r>
            <a:endParaRPr lang="zh-CN"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0864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 Uncertainty Reduction</a:t>
            </a:r>
            <a:endParaRPr lang="zh-CN" altLang="en-US" dirty="0"/>
          </a:p>
        </p:txBody>
      </p:sp>
      <p:sp>
        <p:nvSpPr>
          <p:cNvPr id="3" name="内容占位符 2"/>
          <p:cNvSpPr>
            <a:spLocks noGrp="1"/>
          </p:cNvSpPr>
          <p:nvPr>
            <p:ph idx="1"/>
          </p:nvPr>
        </p:nvSpPr>
        <p:spPr>
          <a:xfrm>
            <a:off x="457200" y="1600200"/>
            <a:ext cx="8686800" cy="4525963"/>
          </a:xfrm>
        </p:spPr>
        <p:txBody>
          <a:bodyPr/>
          <a:lstStyle/>
          <a:p>
            <a:r>
              <a:rPr lang="en-US" altLang="zh-CN" dirty="0" smtClean="0"/>
              <a:t>Central to the present theory is the assumption that when strangers meet, their primary concern is one of uncertainty reduction or increasing predictability about the behavior of both themselves and others in the interaction </a:t>
            </a:r>
            <a:endParaRPr lang="zh-CN" altLang="en-US" dirty="0"/>
          </a:p>
        </p:txBody>
      </p:sp>
    </p:spTree>
    <p:extLst>
      <p:ext uri="{BB962C8B-B14F-4D97-AF65-F5344CB8AC3E}">
        <p14:creationId xmlns:p14="http://schemas.microsoft.com/office/powerpoint/2010/main" val="1044281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071546"/>
          </a:xfrm>
        </p:spPr>
        <p:txBody>
          <a:bodyPr/>
          <a:lstStyle/>
          <a:p>
            <a:r>
              <a:rPr lang="en-US" altLang="zh-CN" dirty="0" smtClean="0"/>
              <a:t>Forms of uncertainty</a:t>
            </a:r>
            <a:endParaRPr lang="zh-CN" altLang="en-US" dirty="0"/>
          </a:p>
        </p:txBody>
      </p:sp>
      <p:sp>
        <p:nvSpPr>
          <p:cNvPr id="3" name="内容占位符 2"/>
          <p:cNvSpPr>
            <a:spLocks noGrp="1"/>
          </p:cNvSpPr>
          <p:nvPr>
            <p:ph idx="1"/>
          </p:nvPr>
        </p:nvSpPr>
        <p:spPr>
          <a:xfrm>
            <a:off x="357158" y="928670"/>
            <a:ext cx="8572560" cy="5786478"/>
          </a:xfrm>
        </p:spPr>
        <p:txBody>
          <a:bodyPr/>
          <a:lstStyle/>
          <a:p>
            <a:r>
              <a:rPr lang="en-US" altLang="zh-CN" dirty="0" smtClean="0">
                <a:latin typeface="Times New Roman" pitchFamily="18" charset="0"/>
                <a:cs typeface="Times New Roman" pitchFamily="18" charset="0"/>
              </a:rPr>
              <a:t>Behavioral uncertainty: </a:t>
            </a:r>
          </a:p>
          <a:p>
            <a:r>
              <a:rPr lang="en-US" altLang="zh-CN" dirty="0" smtClean="0">
                <a:latin typeface="Times New Roman" pitchFamily="18" charset="0"/>
                <a:cs typeface="Times New Roman" pitchFamily="18" charset="0"/>
              </a:rPr>
              <a:t>Should you shake hands or bow? Should you speak Chinese or try your broken English? Should you offer a business card or wait for him or her to offer you a card? Should you ask questions about the person’s family or avoid personal topics?</a:t>
            </a:r>
          </a:p>
          <a:p>
            <a:r>
              <a:rPr lang="en-US" altLang="zh-CN" dirty="0" smtClean="0">
                <a:latin typeface="Times New Roman" pitchFamily="18" charset="0"/>
                <a:cs typeface="Times New Roman" pitchFamily="18" charset="0"/>
              </a:rPr>
              <a:t>Cognitive uncertainty </a:t>
            </a:r>
          </a:p>
          <a:p>
            <a:r>
              <a:rPr lang="en-US" altLang="zh-CN" dirty="0" smtClean="0">
                <a:latin typeface="Times New Roman" pitchFamily="18" charset="0"/>
                <a:cs typeface="Times New Roman" pitchFamily="18" charset="0"/>
              </a:rPr>
              <a:t>How does the other person view time? How does the other person perceive women? How does the other person define status?</a:t>
            </a:r>
            <a:endParaRPr lang="zh-CN"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5970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285728"/>
            <a:ext cx="8715436" cy="1143000"/>
          </a:xfrm>
        </p:spPr>
        <p:txBody>
          <a:bodyPr>
            <a:normAutofit fontScale="90000"/>
          </a:bodyPr>
          <a:lstStyle/>
          <a:p>
            <a:r>
              <a:rPr lang="en-US" altLang="zh-CN" dirty="0" smtClean="0"/>
              <a:t>3. Diversity of Communication Purposes</a:t>
            </a:r>
            <a:endParaRPr lang="zh-CN" altLang="en-US" dirty="0"/>
          </a:p>
        </p:txBody>
      </p:sp>
      <p:sp>
        <p:nvSpPr>
          <p:cNvPr id="3" name="内容占位符 2"/>
          <p:cNvSpPr>
            <a:spLocks noGrp="1"/>
          </p:cNvSpPr>
          <p:nvPr>
            <p:ph idx="1"/>
          </p:nvPr>
        </p:nvSpPr>
        <p:spPr>
          <a:xfrm>
            <a:off x="357158" y="1357298"/>
            <a:ext cx="8572560" cy="5500702"/>
          </a:xfrm>
        </p:spPr>
        <p:txBody>
          <a:bodyPr>
            <a:normAutofit fontScale="77500" lnSpcReduction="20000"/>
          </a:bodyPr>
          <a:lstStyle/>
          <a:p>
            <a:r>
              <a:rPr lang="en-US" altLang="zh-CN" sz="3300" dirty="0" smtClean="0">
                <a:solidFill>
                  <a:srgbClr val="FF0000"/>
                </a:solidFill>
                <a:latin typeface="Times New Roman" pitchFamily="18" charset="0"/>
                <a:cs typeface="Times New Roman" pitchFamily="18" charset="0"/>
              </a:rPr>
              <a:t>Case Study: </a:t>
            </a:r>
            <a:r>
              <a:rPr lang="en-US" altLang="zh-CN" sz="4000" dirty="0" smtClean="0">
                <a:latin typeface="Times New Roman" pitchFamily="18" charset="0"/>
                <a:cs typeface="Times New Roman" pitchFamily="18" charset="0"/>
              </a:rPr>
              <a:t>When I first went to Hong Kong, I had no idea about Chinese tea-drinking and found myself caught in a very awkward situation. I visited a Chinese family and was immediately given a cup of tea. I was not thirsty and I did not particularly like that type of tea, but out of politeness I finished the cup. But the more I drank, the more I was given. I kept insisting that I did not want any more, but the host took no notice. I drank about twelve cups of tea that afternoon! The host must have thought I was very greedy, but I did not know how to avoid getting more tea poured.</a:t>
            </a:r>
          </a:p>
          <a:p>
            <a:endParaRPr lang="zh-CN" altLang="en-US" dirty="0"/>
          </a:p>
        </p:txBody>
      </p:sp>
    </p:spTree>
    <p:extLst>
      <p:ext uri="{BB962C8B-B14F-4D97-AF65-F5344CB8AC3E}">
        <p14:creationId xmlns:p14="http://schemas.microsoft.com/office/powerpoint/2010/main" val="185552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latin typeface="Times New Roman" pitchFamily="18" charset="0"/>
                <a:cs typeface="Times New Roman" pitchFamily="18" charset="0"/>
              </a:rPr>
              <a:t>In Turkey, we might be misunderstood if we were to approach an elderly female dressed in traditional apparel and ask her to recommend a hotel or restaurant</a:t>
            </a:r>
          </a:p>
          <a:p>
            <a:r>
              <a:rPr lang="en-US" altLang="zh-CN" dirty="0" smtClean="0">
                <a:latin typeface="Times New Roman" pitchFamily="18" charset="0"/>
                <a:cs typeface="Times New Roman" pitchFamily="18" charset="0"/>
              </a:rPr>
              <a:t>An international manager asked advice from some employees from India.</a:t>
            </a:r>
          </a:p>
          <a:p>
            <a:pPr>
              <a:buNone/>
            </a:pPr>
            <a:endParaRPr lang="zh-CN" altLang="en-US" dirty="0"/>
          </a:p>
        </p:txBody>
      </p:sp>
    </p:spTree>
    <p:extLst>
      <p:ext uri="{BB962C8B-B14F-4D97-AF65-F5344CB8AC3E}">
        <p14:creationId xmlns:p14="http://schemas.microsoft.com/office/powerpoint/2010/main" val="122210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Case study </a:t>
            </a:r>
            <a:endParaRPr lang="zh-CN" altLang="en-US" dirty="0"/>
          </a:p>
        </p:txBody>
      </p:sp>
      <p:sp>
        <p:nvSpPr>
          <p:cNvPr id="3" name="内容占位符 2"/>
          <p:cNvSpPr>
            <a:spLocks noGrp="1"/>
          </p:cNvSpPr>
          <p:nvPr>
            <p:ph idx="1"/>
          </p:nvPr>
        </p:nvSpPr>
        <p:spPr>
          <a:xfrm>
            <a:off x="357158" y="1357298"/>
            <a:ext cx="8643998" cy="5000660"/>
          </a:xfrm>
        </p:spPr>
        <p:txBody>
          <a:bodyPr>
            <a:normAutofit/>
          </a:bodyPr>
          <a:lstStyle/>
          <a:p>
            <a:r>
              <a:rPr lang="en-US" altLang="zh-CN" dirty="0" smtClean="0"/>
              <a:t>A female neurologist from Beijing was working on a research project in Toronto hospital. She shared a small office with a young Canadian man from a large family who loved peanut butter. He was so fond of peanut butter, he kept a jar in the office. One day he came into the office and exclaimed, “Who took my peanut butter?” The Chinese woman immediately felt accused. After all, there were only two of them in the office. </a:t>
            </a:r>
            <a:r>
              <a:rPr lang="en-US" altLang="zh-CN" dirty="0" smtClean="0">
                <a:solidFill>
                  <a:srgbClr val="FF0000"/>
                </a:solidFill>
              </a:rPr>
              <a:t>She was deeply distressed, but she said nothing</a:t>
            </a:r>
            <a:r>
              <a:rPr lang="en-US" altLang="zh-CN" dirty="0" smtClean="0"/>
              <a:t>.</a:t>
            </a:r>
            <a:endParaRPr lang="zh-CN" altLang="en-US" dirty="0"/>
          </a:p>
        </p:txBody>
      </p:sp>
    </p:spTree>
    <p:extLst>
      <p:ext uri="{BB962C8B-B14F-4D97-AF65-F5344CB8AC3E}">
        <p14:creationId xmlns:p14="http://schemas.microsoft.com/office/powerpoint/2010/main" val="323715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96908"/>
          </a:xfrm>
        </p:spPr>
        <p:txBody>
          <a:bodyPr/>
          <a:lstStyle/>
          <a:p>
            <a:r>
              <a:rPr lang="en-US" altLang="zh-CN" dirty="0" smtClean="0"/>
              <a:t>Analysis of the case</a:t>
            </a:r>
            <a:endParaRPr lang="zh-CN" altLang="en-US" dirty="0"/>
          </a:p>
        </p:txBody>
      </p:sp>
      <p:sp>
        <p:nvSpPr>
          <p:cNvPr id="3" name="内容占位符 2"/>
          <p:cNvSpPr>
            <a:spLocks noGrp="1"/>
          </p:cNvSpPr>
          <p:nvPr>
            <p:ph idx="1"/>
          </p:nvPr>
        </p:nvSpPr>
        <p:spPr>
          <a:xfrm>
            <a:off x="214282" y="1214422"/>
            <a:ext cx="8929718" cy="5429288"/>
          </a:xfrm>
        </p:spPr>
        <p:txBody>
          <a:bodyPr>
            <a:normAutofit/>
          </a:bodyPr>
          <a:lstStyle/>
          <a:p>
            <a:r>
              <a:rPr lang="en-US" sz="2800" dirty="0" smtClean="0">
                <a:latin typeface="Times New Roman" pitchFamily="18" charset="0"/>
                <a:cs typeface="Times New Roman" pitchFamily="18" charset="0"/>
              </a:rPr>
              <a:t>When the Canadian young man said, “Who took my peanut butter?”, what he really meant was “Where is my peanut butter? I can’t find it.” The Chinese doctor felt upset because in Chinese culture questions like this, especially expressed in the way the young Canadian man did, often imply that someone is to blame. Chinese culture prohibits direct accusing unless a person has been targeted for shame. However, true to her learned cultural behavior of never showing anger in public, the Chinese doctor didn’t say anything, though she was deeply distressed.</a:t>
            </a:r>
            <a:endParaRPr lang="zh-CN"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391182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Is culture about Others or about Us?</a:t>
            </a:r>
            <a:endParaRPr lang="zh-CN" altLang="en-US" dirty="0"/>
          </a:p>
        </p:txBody>
      </p:sp>
      <p:sp>
        <p:nvSpPr>
          <p:cNvPr id="3" name="内容占位符 2"/>
          <p:cNvSpPr>
            <a:spLocks noGrp="1"/>
          </p:cNvSpPr>
          <p:nvPr>
            <p:ph idx="1"/>
          </p:nvPr>
        </p:nvSpPr>
        <p:spPr/>
        <p:txBody>
          <a:bodyPr/>
          <a:lstStyle/>
          <a:p>
            <a:r>
              <a:rPr lang="en-US" altLang="zh-CN" dirty="0" smtClean="0"/>
              <a:t>How will you translate </a:t>
            </a:r>
            <a:r>
              <a:rPr lang="zh-CN" altLang="en-US" dirty="0" smtClean="0"/>
              <a:t>“他没文化”？</a:t>
            </a:r>
            <a:endParaRPr lang="en-US" altLang="zh-CN" dirty="0" smtClean="0"/>
          </a:p>
          <a:p>
            <a:r>
              <a:rPr lang="zh-CN" altLang="en-US" dirty="0" smtClean="0"/>
              <a:t>物质文化：</a:t>
            </a:r>
            <a:r>
              <a:rPr lang="en-US" altLang="zh-CN" dirty="0" smtClean="0"/>
              <a:t>material culture</a:t>
            </a:r>
          </a:p>
          <a:p>
            <a:r>
              <a:rPr lang="zh-CN" altLang="en-US" dirty="0" smtClean="0"/>
              <a:t>学文化：</a:t>
            </a:r>
            <a:r>
              <a:rPr lang="en-US" altLang="zh-CN" dirty="0" smtClean="0"/>
              <a:t>learn to read and write</a:t>
            </a:r>
          </a:p>
          <a:p>
            <a:r>
              <a:rPr lang="zh-CN" altLang="en-US" dirty="0" smtClean="0"/>
              <a:t>文化 人：</a:t>
            </a:r>
            <a:r>
              <a:rPr lang="en-US" altLang="zh-CN" dirty="0" smtClean="0"/>
              <a:t>intellectual</a:t>
            </a:r>
          </a:p>
          <a:p>
            <a:r>
              <a:rPr lang="zh-CN" altLang="en-US" dirty="0" smtClean="0"/>
              <a:t>文化素养：</a:t>
            </a:r>
            <a:r>
              <a:rPr lang="en-US" altLang="zh-CN" dirty="0" smtClean="0"/>
              <a:t>artistic appreciation</a:t>
            </a:r>
          </a:p>
          <a:p>
            <a:pPr>
              <a:buNone/>
            </a:pPr>
            <a:r>
              <a:rPr lang="en-US" altLang="zh-CN" dirty="0" smtClean="0"/>
              <a:t>                                </a:t>
            </a:r>
            <a:r>
              <a:rPr lang="zh-CN" altLang="en-US" dirty="0" smtClean="0"/>
              <a:t>以上摘自</a:t>
            </a:r>
            <a:r>
              <a:rPr lang="en-US" altLang="zh-CN" dirty="0" smtClean="0"/>
              <a:t>《</a:t>
            </a:r>
            <a:r>
              <a:rPr lang="zh-CN" altLang="en-US" dirty="0" smtClean="0"/>
              <a:t>现代汉英词典</a:t>
            </a:r>
            <a:r>
              <a:rPr lang="en-US" altLang="zh-CN" dirty="0" smtClean="0"/>
              <a:t>》</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285720" y="428604"/>
            <a:ext cx="8572560" cy="5857916"/>
          </a:xfrm>
        </p:spPr>
        <p:txBody>
          <a:bodyPr/>
          <a:lstStyle/>
          <a:p>
            <a:r>
              <a:rPr lang="en-US" altLang="zh-CN" b="1" dirty="0" smtClean="0"/>
              <a:t>Communication purposes and emotional feelings</a:t>
            </a:r>
          </a:p>
          <a:p>
            <a:r>
              <a:rPr lang="en-US" altLang="zh-CN" dirty="0" smtClean="0">
                <a:hlinkClick r:id="rId2" action="ppaction://hlinksldjump"/>
              </a:rPr>
              <a:t>Many cultures believe verbal explosions disrupt the natural peace and harmony that exists between people, and therefore they do not employ communication to express personal feelings.</a:t>
            </a:r>
            <a:endParaRPr lang="en-US" altLang="zh-CN" dirty="0" smtClean="0"/>
          </a:p>
          <a:p>
            <a:r>
              <a:rPr lang="en-US" altLang="zh-CN" dirty="0" smtClean="0"/>
              <a:t>There are cultural differences in how much one actually must express. </a:t>
            </a:r>
          </a:p>
          <a:p>
            <a:r>
              <a:rPr lang="en-US" altLang="zh-CN" dirty="0" smtClean="0">
                <a:hlinkClick r:id="rId3" action="ppaction://hlinksldjump"/>
              </a:rPr>
              <a:t>High-context and low-context cultures</a:t>
            </a:r>
            <a:endParaRPr lang="zh-CN" altLang="en-US" dirty="0"/>
          </a:p>
        </p:txBody>
      </p:sp>
    </p:spTree>
    <p:extLst>
      <p:ext uri="{BB962C8B-B14F-4D97-AF65-F5344CB8AC3E}">
        <p14:creationId xmlns:p14="http://schemas.microsoft.com/office/powerpoint/2010/main" val="139399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928670"/>
          </a:xfrm>
        </p:spPr>
        <p:txBody>
          <a:bodyPr>
            <a:normAutofit/>
          </a:bodyPr>
          <a:lstStyle/>
          <a:p>
            <a:r>
              <a:rPr lang="en-US" altLang="zh-CN" dirty="0" smtClean="0"/>
              <a:t>Case study</a:t>
            </a:r>
            <a:endParaRPr lang="zh-CN" altLang="en-US" dirty="0"/>
          </a:p>
        </p:txBody>
      </p:sp>
      <p:sp>
        <p:nvSpPr>
          <p:cNvPr id="3" name="内容占位符 2"/>
          <p:cNvSpPr>
            <a:spLocks noGrp="1"/>
          </p:cNvSpPr>
          <p:nvPr>
            <p:ph idx="1"/>
          </p:nvPr>
        </p:nvSpPr>
        <p:spPr>
          <a:xfrm>
            <a:off x="214282" y="857232"/>
            <a:ext cx="8929718" cy="5643602"/>
          </a:xfrm>
        </p:spPr>
        <p:txBody>
          <a:bodyPr>
            <a:normAutofit/>
          </a:bodyPr>
          <a:lstStyle/>
          <a:p>
            <a:r>
              <a:rPr lang="en-US" altLang="zh-CN" dirty="0" smtClean="0"/>
              <a:t>In a cross-cultural training program delivered by Canadians for Chinese participants, the trainers had invited guest speakers for the Chinese to hear, but some Chinese trainees repeatedly came late to afternoon sessions and inconvenienced the guest speakers. The Canadian trainers became angry and scolded the trainees. The trainees’ response was </a:t>
            </a:r>
            <a:r>
              <a:rPr lang="en-US" altLang="zh-CN" dirty="0" smtClean="0">
                <a:solidFill>
                  <a:srgbClr val="FF0000"/>
                </a:solidFill>
              </a:rPr>
              <a:t>bewilderment and shame</a:t>
            </a:r>
            <a:r>
              <a:rPr lang="en-US" altLang="zh-CN" dirty="0" smtClean="0"/>
              <a:t>, but it wasn’t shame for being late to hear the guest speakers</a:t>
            </a:r>
            <a:r>
              <a:rPr lang="en-US" altLang="zh-CN" dirty="0" smtClean="0">
                <a:solidFill>
                  <a:srgbClr val="FF0000"/>
                </a:solidFill>
              </a:rPr>
              <a:t>. It was shame on behalf of the trainers for having let themselves behave so emotionally. </a:t>
            </a:r>
            <a:endParaRPr lang="zh-CN" altLang="en-US" dirty="0">
              <a:solidFill>
                <a:srgbClr val="FF0000"/>
              </a:solidFill>
            </a:endParaRPr>
          </a:p>
        </p:txBody>
      </p:sp>
    </p:spTree>
    <p:extLst>
      <p:ext uri="{BB962C8B-B14F-4D97-AF65-F5344CB8AC3E}">
        <p14:creationId xmlns:p14="http://schemas.microsoft.com/office/powerpoint/2010/main" val="17577372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hlinkClick r:id="rId2" action="ppaction://hlinksldjump"/>
              </a:rPr>
              <a:t>Case analysis </a:t>
            </a:r>
            <a:endParaRPr lang="zh-CN" altLang="en-US" dirty="0"/>
          </a:p>
        </p:txBody>
      </p:sp>
      <p:sp>
        <p:nvSpPr>
          <p:cNvPr id="3" name="内容占位符 2"/>
          <p:cNvSpPr>
            <a:spLocks noGrp="1"/>
          </p:cNvSpPr>
          <p:nvPr>
            <p:ph idx="1"/>
          </p:nvPr>
        </p:nvSpPr>
        <p:spPr>
          <a:xfrm>
            <a:off x="142844" y="1285860"/>
            <a:ext cx="9001156" cy="5572140"/>
          </a:xfrm>
        </p:spPr>
        <p:txBody>
          <a:bodyPr>
            <a:normAutofit fontScale="85000" lnSpcReduction="10000"/>
          </a:bodyPr>
          <a:lstStyle/>
          <a:p>
            <a:r>
              <a:rPr lang="en-US" sz="3300" dirty="0" smtClean="0">
                <a:latin typeface="Times New Roman" pitchFamily="18" charset="0"/>
                <a:cs typeface="Times New Roman" pitchFamily="18" charset="0"/>
              </a:rPr>
              <a:t>When they are being scolded by the trainers for being repeatedly late for afternoon sessions, the Chinese trainees felt bewildered because they thought it is inappropriate for the Canadian trainers to become so angry about it. In their opinion, one should not let him- or herself behave as emotionally like this. The appropriate way to deal with such a person would be to become cooler toward and more distant from the person who behaved so irresponsibly. It was understandable that one would feel angry in this situation but it was not appropriate to show anger, for the other person would certainly lose face if anger were directed toward him or her, and the angry person would look foolish and childish and therefore also lose face.</a:t>
            </a:r>
            <a:endParaRPr lang="zh-CN" altLang="en-US" sz="3300" dirty="0" smtClean="0">
              <a:latin typeface="Times New Roman" pitchFamily="18" charset="0"/>
              <a:cs typeface="Times New Roman" pitchFamily="18" charset="0"/>
            </a:endParaRPr>
          </a:p>
          <a:p>
            <a:endParaRPr lang="zh-CN" altLang="en-US" dirty="0"/>
          </a:p>
        </p:txBody>
      </p:sp>
    </p:spTree>
    <p:extLst>
      <p:ext uri="{BB962C8B-B14F-4D97-AF65-F5344CB8AC3E}">
        <p14:creationId xmlns:p14="http://schemas.microsoft.com/office/powerpoint/2010/main" val="17747162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High-context cultures</a:t>
            </a:r>
            <a:endParaRPr lang="zh-CN" altLang="en-US" dirty="0"/>
          </a:p>
        </p:txBody>
      </p:sp>
      <p:sp>
        <p:nvSpPr>
          <p:cNvPr id="4" name="内容占位符 3"/>
          <p:cNvSpPr>
            <a:spLocks noGrp="1"/>
          </p:cNvSpPr>
          <p:nvPr>
            <p:ph idx="1"/>
          </p:nvPr>
        </p:nvSpPr>
        <p:spPr>
          <a:xfrm>
            <a:off x="357158" y="1357298"/>
            <a:ext cx="8786842" cy="4929222"/>
          </a:xfrm>
        </p:spPr>
        <p:txBody>
          <a:bodyPr>
            <a:normAutofit lnSpcReduction="10000"/>
          </a:bodyPr>
          <a:lstStyle/>
          <a:p>
            <a:r>
              <a:rPr lang="en-US" altLang="zh-CN" b="1" dirty="0" smtClean="0">
                <a:latin typeface="Book Antiqua" pitchFamily="18" charset="0"/>
              </a:rPr>
              <a:t>In high-context messages, meaning is not necessarily contained in words. Information is provided through gestures, the use of space, and even silence. Meaning is also conveyed through status (age, sex, education, family background, title, and affiliation). </a:t>
            </a:r>
          </a:p>
          <a:p>
            <a:pPr>
              <a:buFontTx/>
              <a:buNone/>
            </a:pPr>
            <a:endParaRPr lang="en-US" altLang="zh-CN" sz="1200" b="1" dirty="0" smtClean="0">
              <a:latin typeface="Book Antiqua" pitchFamily="18" charset="0"/>
            </a:endParaRPr>
          </a:p>
          <a:p>
            <a:r>
              <a:rPr lang="en-US" altLang="zh-CN" b="1" dirty="0" smtClean="0">
                <a:latin typeface="Book Antiqua" pitchFamily="18" charset="0"/>
              </a:rPr>
              <a:t>Examples of high-context cultures include </a:t>
            </a:r>
            <a:r>
              <a:rPr lang="en-US" altLang="zh-CN" b="1" i="1" dirty="0" smtClean="0">
                <a:effectLst>
                  <a:outerShdw blurRad="38100" dist="38100" dir="2700000" algn="tl">
                    <a:srgbClr val="C0C0C0"/>
                  </a:outerShdw>
                </a:effectLst>
                <a:latin typeface="Book Antiqua" pitchFamily="18" charset="0"/>
              </a:rPr>
              <a:t>Chinese, Japanese, Middle Easterners</a:t>
            </a:r>
            <a:r>
              <a:rPr lang="en-US" altLang="zh-CN" b="1" dirty="0" smtClean="0">
                <a:latin typeface="Book Antiqua" pitchFamily="18" charset="0"/>
              </a:rPr>
              <a:t>, etc. (people are very homogeneous with regard to tradition and history)</a:t>
            </a:r>
            <a:endParaRPr lang="en-US" altLang="zh-CN" sz="1200" b="1" dirty="0" smtClean="0">
              <a:latin typeface="Book Antiqua" pitchFamily="18" charset="0"/>
            </a:endParaRPr>
          </a:p>
          <a:p>
            <a:endParaRPr lang="zh-CN" altLang="en-US" dirty="0"/>
          </a:p>
        </p:txBody>
      </p:sp>
    </p:spTree>
    <p:extLst>
      <p:ext uri="{BB962C8B-B14F-4D97-AF65-F5344CB8AC3E}">
        <p14:creationId xmlns:p14="http://schemas.microsoft.com/office/powerpoint/2010/main" val="28828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b="1" dirty="0" smtClean="0"/>
              <a:t>Low-context Culture</a:t>
            </a:r>
            <a:endParaRPr lang="zh-CN" altLang="en-US" b="1" dirty="0"/>
          </a:p>
        </p:txBody>
      </p:sp>
      <p:sp>
        <p:nvSpPr>
          <p:cNvPr id="3" name="内容占位符 2"/>
          <p:cNvSpPr>
            <a:spLocks noGrp="1"/>
          </p:cNvSpPr>
          <p:nvPr>
            <p:ph idx="1"/>
          </p:nvPr>
        </p:nvSpPr>
        <p:spPr/>
        <p:txBody>
          <a:bodyPr/>
          <a:lstStyle/>
          <a:p>
            <a:r>
              <a:rPr lang="en-US" altLang="zh-CN" b="1" dirty="0" smtClean="0">
                <a:latin typeface="Book Antiqua" pitchFamily="18" charset="0"/>
              </a:rPr>
              <a:t>In low-context messages, the majority of the information is vested in the </a:t>
            </a:r>
            <a:r>
              <a:rPr lang="en-US" altLang="zh-CN" b="1" dirty="0" smtClean="0">
                <a:solidFill>
                  <a:schemeClr val="folHlink"/>
                </a:solidFill>
                <a:latin typeface="Book Antiqua" pitchFamily="18" charset="0"/>
              </a:rPr>
              <a:t>explicit</a:t>
            </a:r>
            <a:r>
              <a:rPr lang="en-US" altLang="zh-CN" b="1" dirty="0" smtClean="0">
                <a:latin typeface="Book Antiqua" pitchFamily="18" charset="0"/>
              </a:rPr>
              <a:t> code.  The verbal message contains most of the information.</a:t>
            </a:r>
          </a:p>
          <a:p>
            <a:pPr>
              <a:buFontTx/>
              <a:buNone/>
            </a:pPr>
            <a:endParaRPr lang="en-US" altLang="zh-CN" sz="1600" b="1" dirty="0" smtClean="0">
              <a:latin typeface="Book Antiqua" pitchFamily="18" charset="0"/>
            </a:endParaRPr>
          </a:p>
          <a:p>
            <a:r>
              <a:rPr lang="en-US" altLang="zh-CN" b="1" dirty="0" smtClean="0">
                <a:latin typeface="Book Antiqua" pitchFamily="18" charset="0"/>
              </a:rPr>
              <a:t>Examples of low-context cultures include </a:t>
            </a:r>
            <a:r>
              <a:rPr lang="en-US" altLang="zh-CN" b="1" i="1" dirty="0" smtClean="0">
                <a:effectLst>
                  <a:outerShdw blurRad="38100" dist="38100" dir="2700000" algn="tl">
                    <a:srgbClr val="C0C0C0"/>
                  </a:outerShdw>
                </a:effectLst>
                <a:latin typeface="Book Antiqua" pitchFamily="18" charset="0"/>
              </a:rPr>
              <a:t>English, North American, German</a:t>
            </a:r>
            <a:r>
              <a:rPr lang="en-US" altLang="zh-CN" b="1" dirty="0" smtClean="0">
                <a:latin typeface="Book Antiqua" pitchFamily="18" charset="0"/>
              </a:rPr>
              <a:t>, etc. (People are less homogeneous)</a:t>
            </a:r>
            <a:endParaRPr lang="en-US" altLang="zh-CN" sz="1600" b="1" dirty="0" smtClean="0">
              <a:latin typeface="Book Antiqua" pitchFamily="18" charset="0"/>
            </a:endParaRPr>
          </a:p>
          <a:p>
            <a:endParaRPr lang="zh-CN" altLang="en-US" dirty="0"/>
          </a:p>
        </p:txBody>
      </p:sp>
    </p:spTree>
    <p:extLst>
      <p:ext uri="{BB962C8B-B14F-4D97-AF65-F5344CB8AC3E}">
        <p14:creationId xmlns:p14="http://schemas.microsoft.com/office/powerpoint/2010/main" val="197000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14282" y="1600200"/>
            <a:ext cx="8643998" cy="4525963"/>
          </a:xfrm>
        </p:spPr>
        <p:txBody>
          <a:bodyPr/>
          <a:lstStyle/>
          <a:p>
            <a:r>
              <a:rPr lang="en-US" altLang="zh-CN" dirty="0" smtClean="0"/>
              <a:t>For high-context cultures, verbal communication alone does not always serve the purpose. </a:t>
            </a:r>
            <a:endParaRPr lang="zh-CN" altLang="en-US" dirty="0"/>
          </a:p>
        </p:txBody>
      </p:sp>
    </p:spTree>
    <p:extLst>
      <p:ext uri="{BB962C8B-B14F-4D97-AF65-F5344CB8AC3E}">
        <p14:creationId xmlns:p14="http://schemas.microsoft.com/office/powerpoint/2010/main" val="2060771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en-US" altLang="zh-CN" dirty="0" smtClean="0">
                <a:solidFill>
                  <a:srgbClr val="9900CC"/>
                </a:solidFill>
              </a:rPr>
              <a:t>Case Study</a:t>
            </a:r>
            <a:endParaRPr lang="zh-CN" altLang="en-US" dirty="0"/>
          </a:p>
        </p:txBody>
      </p:sp>
      <p:sp>
        <p:nvSpPr>
          <p:cNvPr id="3" name="内容占位符 2"/>
          <p:cNvSpPr>
            <a:spLocks noGrp="1"/>
          </p:cNvSpPr>
          <p:nvPr>
            <p:ph idx="1"/>
          </p:nvPr>
        </p:nvSpPr>
        <p:spPr>
          <a:xfrm>
            <a:off x="214282" y="1142984"/>
            <a:ext cx="8929718" cy="5500726"/>
          </a:xfrm>
        </p:spPr>
        <p:txBody>
          <a:bodyPr>
            <a:normAutofit fontScale="92500" lnSpcReduction="20000"/>
          </a:bodyPr>
          <a:lstStyle/>
          <a:p>
            <a:pPr>
              <a:spcBef>
                <a:spcPct val="50000"/>
              </a:spcBef>
            </a:pPr>
            <a:r>
              <a:rPr lang="en-US" altLang="zh-CN" dirty="0" smtClean="0">
                <a:latin typeface="Times New Roman" pitchFamily="18" charset="0"/>
                <a:cs typeface="Times New Roman" pitchFamily="18" charset="0"/>
              </a:rPr>
              <a:t>While I was studying in America, I met an American classmate named Jimmy. One day I was eager to buy a book, but I did not have enough money, so I borrowed three dollars from him. Before he lent me the three dollars, Jimmy asked me three times, “Are you sure you will return the money to me?” Four days later, he kept reminding me about the loan until I paid him back the money.</a:t>
            </a:r>
          </a:p>
          <a:p>
            <a:pPr>
              <a:spcBef>
                <a:spcPct val="50000"/>
              </a:spcBef>
            </a:pPr>
            <a:r>
              <a:rPr lang="en-US" altLang="zh-CN" dirty="0" smtClean="0">
                <a:latin typeface="Times New Roman" pitchFamily="18" charset="0"/>
                <a:cs typeface="Times New Roman" pitchFamily="18" charset="0"/>
              </a:rPr>
              <a:t>    Interestingly enough, weeks later he borrowed $30 from me and said he would pay me back in a week. After one month, there was no sign of the money so I reminded him. To my surprise, he said, “I’m sorry, why didn’t you remind me earlier?” and returned the money instantly.</a:t>
            </a:r>
          </a:p>
          <a:p>
            <a:endParaRPr lang="zh-CN" altLang="en-US" dirty="0"/>
          </a:p>
        </p:txBody>
      </p:sp>
    </p:spTree>
    <p:extLst>
      <p:ext uri="{BB962C8B-B14F-4D97-AF65-F5344CB8AC3E}">
        <p14:creationId xmlns:p14="http://schemas.microsoft.com/office/powerpoint/2010/main" val="404883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 Stereotyping and Prejudice</a:t>
            </a:r>
            <a:endParaRPr lang="zh-CN" altLang="en-US" dirty="0"/>
          </a:p>
        </p:txBody>
      </p:sp>
      <p:sp>
        <p:nvSpPr>
          <p:cNvPr id="3" name="内容占位符 2"/>
          <p:cNvSpPr>
            <a:spLocks noGrp="1"/>
          </p:cNvSpPr>
          <p:nvPr>
            <p:ph idx="1"/>
          </p:nvPr>
        </p:nvSpPr>
        <p:spPr>
          <a:xfrm>
            <a:off x="457200" y="1600200"/>
            <a:ext cx="8686800" cy="4525963"/>
          </a:xfrm>
        </p:spPr>
        <p:txBody>
          <a:bodyPr/>
          <a:lstStyle/>
          <a:p>
            <a:r>
              <a:rPr lang="en-US" altLang="zh-CN" dirty="0" smtClean="0"/>
              <a:t>Stereotyping is a complex form of categorization that mentally organizes our experiences and guides our behavior toward a particular group of people. </a:t>
            </a:r>
          </a:p>
          <a:p>
            <a:r>
              <a:rPr lang="en-US" altLang="zh-CN" b="1" dirty="0" smtClean="0">
                <a:latin typeface="Calibri" pitchFamily="34" charset="0"/>
              </a:rPr>
              <a:t>To say, for instance, that Americans are usually brash and materialistic, that Frenchmen are romantic, that Black people are good at music</a:t>
            </a:r>
            <a:endParaRPr lang="zh-CN" altLang="en-US" dirty="0"/>
          </a:p>
        </p:txBody>
      </p:sp>
    </p:spTree>
    <p:extLst>
      <p:ext uri="{BB962C8B-B14F-4D97-AF65-F5344CB8AC3E}">
        <p14:creationId xmlns:p14="http://schemas.microsoft.com/office/powerpoint/2010/main" val="114081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Reasons to stereotype (?)</a:t>
            </a:r>
            <a:endParaRPr lang="zh-CN" altLang="en-US" dirty="0"/>
          </a:p>
        </p:txBody>
      </p:sp>
      <p:sp>
        <p:nvSpPr>
          <p:cNvPr id="3" name="内容占位符 2"/>
          <p:cNvSpPr>
            <a:spLocks noGrp="1"/>
          </p:cNvSpPr>
          <p:nvPr>
            <p:ph idx="1"/>
          </p:nvPr>
        </p:nvSpPr>
        <p:spPr/>
        <p:txBody>
          <a:bodyPr/>
          <a:lstStyle/>
          <a:p>
            <a:r>
              <a:rPr lang="en-US" altLang="zh-CN" dirty="0" smtClean="0"/>
              <a:t>A psychological need to categorize and classify. The world we confront is too big, too complex, and too transitory for us to know it in all its detail. Hence, we want to classify and pigeonhole. </a:t>
            </a:r>
            <a:endParaRPr lang="zh-CN" altLang="en-US" dirty="0"/>
          </a:p>
        </p:txBody>
      </p:sp>
    </p:spTree>
    <p:extLst>
      <p:ext uri="{BB962C8B-B14F-4D97-AF65-F5344CB8AC3E}">
        <p14:creationId xmlns:p14="http://schemas.microsoft.com/office/powerpoint/2010/main" val="405681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Negative influence of stereotypes on intercultural communication (?)</a:t>
            </a:r>
            <a:endParaRPr lang="zh-CN" altLang="en-US" dirty="0"/>
          </a:p>
        </p:txBody>
      </p:sp>
      <p:sp>
        <p:nvSpPr>
          <p:cNvPr id="3" name="内容占位符 2"/>
          <p:cNvSpPr>
            <a:spLocks noGrp="1"/>
          </p:cNvSpPr>
          <p:nvPr>
            <p:ph idx="1"/>
          </p:nvPr>
        </p:nvSpPr>
        <p:spPr>
          <a:xfrm>
            <a:off x="285720" y="1600200"/>
            <a:ext cx="8643998" cy="5257800"/>
          </a:xfrm>
        </p:spPr>
        <p:txBody>
          <a:bodyPr>
            <a:normAutofit/>
          </a:bodyPr>
          <a:lstStyle/>
          <a:p>
            <a:r>
              <a:rPr lang="en-US" altLang="zh-CN" dirty="0" smtClean="0"/>
              <a:t>First, stereotypes fail to specify individual characteristics</a:t>
            </a:r>
          </a:p>
          <a:p>
            <a:r>
              <a:rPr lang="en-US" altLang="zh-CN" dirty="0" smtClean="0"/>
              <a:t>Second, stereotypes are oversimplified, </a:t>
            </a:r>
            <a:r>
              <a:rPr lang="en-US" altLang="zh-CN" dirty="0" err="1" smtClean="0"/>
              <a:t>overgeneralized</a:t>
            </a:r>
            <a:r>
              <a:rPr lang="en-US" altLang="zh-CN" dirty="0" smtClean="0"/>
              <a:t> and / or exaggerated so as to keep us from being a successful communicators.</a:t>
            </a:r>
          </a:p>
          <a:p>
            <a:r>
              <a:rPr lang="en-US" altLang="zh-CN" dirty="0" smtClean="0"/>
              <a:t>Third, stereotypes tend to impede intercultural communication in that they repeat and reinforce beliefs until they often become taken for “truth” (such as women stereotyped as “homemakers”)</a:t>
            </a:r>
            <a:endParaRPr lang="zh-CN" altLang="en-US" dirty="0"/>
          </a:p>
        </p:txBody>
      </p:sp>
    </p:spTree>
    <p:extLst>
      <p:ext uri="{BB962C8B-B14F-4D97-AF65-F5344CB8AC3E}">
        <p14:creationId xmlns:p14="http://schemas.microsoft.com/office/powerpoint/2010/main" val="77807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Is culture about Others or about Us?</a:t>
            </a:r>
            <a:endParaRPr lang="zh-CN" altLang="en-US" b="1" dirty="0">
              <a:latin typeface="Times New Roman" pitchFamily="18" charset="0"/>
              <a:cs typeface="Times New Roman" pitchFamily="18" charset="0"/>
            </a:endParaRPr>
          </a:p>
        </p:txBody>
      </p:sp>
      <p:sp>
        <p:nvSpPr>
          <p:cNvPr id="3" name="内容占位符 2"/>
          <p:cNvSpPr>
            <a:spLocks noGrp="1"/>
          </p:cNvSpPr>
          <p:nvPr>
            <p:ph idx="1"/>
          </p:nvPr>
        </p:nvSpPr>
        <p:spPr>
          <a:xfrm>
            <a:off x="457200" y="1600200"/>
            <a:ext cx="8686800" cy="5114948"/>
          </a:xfrm>
        </p:spPr>
        <p:txBody>
          <a:bodyPr lIns="0" tIns="0" rIns="0" bIns="0">
            <a:normAutofit fontScale="85000" lnSpcReduction="20000"/>
          </a:bodyPr>
          <a:lstStyle/>
          <a:p>
            <a:r>
              <a:rPr lang="zh-CN" altLang="en-US" sz="3800" dirty="0" smtClean="0"/>
              <a:t> </a:t>
            </a:r>
            <a:r>
              <a:rPr lang="en-US" sz="3800" dirty="0" smtClean="0">
                <a:latin typeface="Times New Roman" pitchFamily="18" charset="0"/>
                <a:cs typeface="Times New Roman" pitchFamily="18" charset="0"/>
              </a:rPr>
              <a:t>Culture is a complex system that includes knowledge, belief, art, morals, law, custom and any other capabilities and habits acquired by man as a member of society</a:t>
            </a:r>
            <a:r>
              <a:rPr lang="en-US" sz="3300" dirty="0" smtClean="0">
                <a:latin typeface="Times New Roman" pitchFamily="18" charset="0"/>
                <a:cs typeface="Times New Roman" pitchFamily="18" charset="0"/>
              </a:rPr>
              <a:t>.</a:t>
            </a:r>
            <a:endParaRPr lang="zh-CN" altLang="en-US" sz="3300" dirty="0" smtClean="0">
              <a:latin typeface="Times New Roman" pitchFamily="18" charset="0"/>
              <a:cs typeface="Times New Roman" pitchFamily="18" charset="0"/>
            </a:endParaRPr>
          </a:p>
          <a:p>
            <a:pPr>
              <a:buNone/>
            </a:pPr>
            <a:r>
              <a:rPr lang="en-US" sz="3300" dirty="0" smtClean="0">
                <a:latin typeface="Times New Roman" pitchFamily="18" charset="0"/>
                <a:cs typeface="Times New Roman" pitchFamily="18" charset="0"/>
              </a:rPr>
              <a:t>               </a:t>
            </a:r>
            <a:r>
              <a:rPr lang="en-US" sz="3300" dirty="0" smtClean="0">
                <a:solidFill>
                  <a:srgbClr val="FF0000"/>
                </a:solidFill>
                <a:latin typeface="Times New Roman" pitchFamily="18" charset="0"/>
                <a:cs typeface="Times New Roman" pitchFamily="18" charset="0"/>
              </a:rPr>
              <a:t>Edward Burnett </a:t>
            </a:r>
            <a:r>
              <a:rPr lang="en-US" sz="3300" dirty="0" err="1" smtClean="0">
                <a:solidFill>
                  <a:srgbClr val="FF0000"/>
                </a:solidFill>
                <a:latin typeface="Times New Roman" pitchFamily="18" charset="0"/>
                <a:cs typeface="Times New Roman" pitchFamily="18" charset="0"/>
              </a:rPr>
              <a:t>Tylor</a:t>
            </a:r>
            <a:r>
              <a:rPr lang="en-US" sz="3300" dirty="0" smtClean="0">
                <a:solidFill>
                  <a:srgbClr val="FF0000"/>
                </a:solidFill>
                <a:latin typeface="Times New Roman" pitchFamily="18" charset="0"/>
                <a:cs typeface="Times New Roman" pitchFamily="18" charset="0"/>
              </a:rPr>
              <a:t>, </a:t>
            </a:r>
            <a:r>
              <a:rPr lang="en-US" sz="3300" i="1" dirty="0" smtClean="0">
                <a:solidFill>
                  <a:srgbClr val="FF0000"/>
                </a:solidFill>
                <a:latin typeface="Times New Roman" pitchFamily="18" charset="0"/>
                <a:cs typeface="Times New Roman" pitchFamily="18" charset="0"/>
              </a:rPr>
              <a:t>Primitive Culture</a:t>
            </a:r>
            <a:r>
              <a:rPr lang="en-US" sz="3300" dirty="0" smtClean="0">
                <a:solidFill>
                  <a:srgbClr val="FF0000"/>
                </a:solidFill>
                <a:latin typeface="Times New Roman" pitchFamily="18" charset="0"/>
                <a:cs typeface="Times New Roman" pitchFamily="18" charset="0"/>
              </a:rPr>
              <a:t> (1871)</a:t>
            </a:r>
          </a:p>
          <a:p>
            <a:r>
              <a:rPr lang="en-US" sz="3800" dirty="0" smtClean="0">
                <a:latin typeface="Times New Roman" pitchFamily="18" charset="0"/>
                <a:cs typeface="Times New Roman" pitchFamily="18" charset="0"/>
              </a:rPr>
              <a:t>Believing, with Max Weber, that man is an animal suspended in webs of significance he himself has spun, I take culture to be those webs, and the analysis of it to be therefore not an experimental science in search of law but an interpretive one in search of meaning. </a:t>
            </a:r>
            <a:endParaRPr lang="zh-CN" altLang="en-US" sz="3800" dirty="0" smtClean="0">
              <a:latin typeface="Times New Roman" pitchFamily="18" charset="0"/>
              <a:cs typeface="Times New Roman" pitchFamily="18" charset="0"/>
            </a:endParaRPr>
          </a:p>
          <a:p>
            <a:pPr>
              <a:buNone/>
            </a:pPr>
            <a:r>
              <a:rPr lang="en-US" sz="3300" dirty="0" smtClean="0">
                <a:latin typeface="Times New Roman" pitchFamily="18" charset="0"/>
                <a:cs typeface="Times New Roman" pitchFamily="18" charset="0"/>
              </a:rPr>
              <a:t>                  </a:t>
            </a:r>
            <a:r>
              <a:rPr lang="en-US" sz="3300" dirty="0" smtClean="0">
                <a:solidFill>
                  <a:srgbClr val="FF0000"/>
                </a:solidFill>
                <a:latin typeface="Times New Roman" pitchFamily="18" charset="0"/>
                <a:cs typeface="Times New Roman" pitchFamily="18" charset="0"/>
              </a:rPr>
              <a:t>Clifford </a:t>
            </a:r>
            <a:r>
              <a:rPr lang="en-US" sz="3300" dirty="0" err="1" smtClean="0">
                <a:solidFill>
                  <a:srgbClr val="FF0000"/>
                </a:solidFill>
                <a:latin typeface="Times New Roman" pitchFamily="18" charset="0"/>
                <a:cs typeface="Times New Roman" pitchFamily="18" charset="0"/>
              </a:rPr>
              <a:t>Geertz</a:t>
            </a:r>
            <a:r>
              <a:rPr lang="en-US" sz="3300" dirty="0" smtClean="0">
                <a:solidFill>
                  <a:srgbClr val="FF0000"/>
                </a:solidFill>
                <a:latin typeface="Times New Roman" pitchFamily="18" charset="0"/>
                <a:cs typeface="Times New Roman" pitchFamily="18" charset="0"/>
              </a:rPr>
              <a:t>, </a:t>
            </a:r>
            <a:r>
              <a:rPr lang="en-US" sz="3300" i="1" dirty="0" smtClean="0">
                <a:solidFill>
                  <a:srgbClr val="FF0000"/>
                </a:solidFill>
                <a:latin typeface="Times New Roman" pitchFamily="18" charset="0"/>
                <a:cs typeface="Times New Roman" pitchFamily="18" charset="0"/>
              </a:rPr>
              <a:t>Interpretation of culture</a:t>
            </a:r>
            <a:r>
              <a:rPr lang="en-US" sz="3300" dirty="0" smtClean="0">
                <a:solidFill>
                  <a:srgbClr val="FF0000"/>
                </a:solidFill>
                <a:latin typeface="Times New Roman" pitchFamily="18" charset="0"/>
                <a:cs typeface="Times New Roman" pitchFamily="18" charset="0"/>
              </a:rPr>
              <a:t> (1973)</a:t>
            </a:r>
            <a:endParaRPr lang="zh-CN" altLang="en-US" sz="3300" dirty="0" smtClean="0">
              <a:solidFill>
                <a:srgbClr val="FF0000"/>
              </a:solidFill>
              <a:latin typeface="Times New Roman" pitchFamily="18" charset="0"/>
              <a:cs typeface="Times New Roman" pitchFamily="18" charset="0"/>
            </a:endParaRP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do we acquire stereotypes?</a:t>
            </a:r>
            <a:endParaRPr lang="zh-CN" altLang="en-US" dirty="0"/>
          </a:p>
        </p:txBody>
      </p:sp>
      <p:sp>
        <p:nvSpPr>
          <p:cNvPr id="3" name="内容占位符 2"/>
          <p:cNvSpPr>
            <a:spLocks noGrp="1"/>
          </p:cNvSpPr>
          <p:nvPr>
            <p:ph idx="1"/>
          </p:nvPr>
        </p:nvSpPr>
        <p:spPr>
          <a:xfrm>
            <a:off x="357158" y="1357298"/>
            <a:ext cx="8786842" cy="5286412"/>
          </a:xfrm>
        </p:spPr>
        <p:txBody>
          <a:bodyPr>
            <a:normAutofit/>
          </a:bodyPr>
          <a:lstStyle/>
          <a:p>
            <a:r>
              <a:rPr lang="en-US" altLang="zh-CN" dirty="0" smtClean="0">
                <a:latin typeface="Times New Roman" pitchFamily="18" charset="0"/>
                <a:cs typeface="Times New Roman" pitchFamily="18" charset="0"/>
              </a:rPr>
              <a:t>Learn from others</a:t>
            </a:r>
          </a:p>
          <a:p>
            <a:r>
              <a:rPr lang="en-US" altLang="zh-CN" dirty="0" smtClean="0">
                <a:latin typeface="Times New Roman" pitchFamily="18" charset="0"/>
                <a:cs typeface="Times New Roman" pitchFamily="18" charset="0"/>
              </a:rPr>
              <a:t>Due to limit personal contact</a:t>
            </a:r>
          </a:p>
          <a:p>
            <a:r>
              <a:rPr lang="en-US" altLang="zh-CN" dirty="0" smtClean="0">
                <a:latin typeface="Times New Roman" pitchFamily="18" charset="0"/>
                <a:cs typeface="Times New Roman" pitchFamily="18" charset="0"/>
              </a:rPr>
              <a:t>Mass media</a:t>
            </a:r>
          </a:p>
          <a:p>
            <a:r>
              <a:rPr lang="en-US" altLang="zh-CN" b="1" i="1" dirty="0" smtClean="0">
                <a:latin typeface="Times New Roman" pitchFamily="18" charset="0"/>
                <a:cs typeface="Times New Roman" pitchFamily="18" charset="0"/>
              </a:rPr>
              <a:t>Until the nightly news brought us TV pictures of Palestinian boys being punched and beaten, almost all portraits of Arabs seen in America were dangerously threatening. Arabs were either billionaires or bombers—rarely victims. (</a:t>
            </a:r>
            <a:r>
              <a:rPr lang="en-US" altLang="zh-CN" b="1" dirty="0" smtClean="0">
                <a:latin typeface="Times New Roman" pitchFamily="18" charset="0"/>
                <a:cs typeface="Times New Roman" pitchFamily="18" charset="0"/>
              </a:rPr>
              <a:t>written by an Arab-American about the media’s image of Arabs )</a:t>
            </a:r>
            <a:endParaRPr lang="en-US" altLang="zh-CN" b="1" i="1" dirty="0" smtClean="0">
              <a:latin typeface="Times New Roman" pitchFamily="18" charset="0"/>
              <a:cs typeface="Times New Roman" pitchFamily="18" charset="0"/>
            </a:endParaRPr>
          </a:p>
          <a:p>
            <a:endParaRPr lang="zh-CN" altLang="en-US" dirty="0"/>
          </a:p>
        </p:txBody>
      </p:sp>
    </p:spTree>
    <p:extLst>
      <p:ext uri="{BB962C8B-B14F-4D97-AF65-F5344CB8AC3E}">
        <p14:creationId xmlns:p14="http://schemas.microsoft.com/office/powerpoint/2010/main" val="265056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Prejudice</a:t>
            </a:r>
            <a:endParaRPr lang="zh-CN" altLang="en-US" dirty="0"/>
          </a:p>
        </p:txBody>
      </p:sp>
      <p:sp>
        <p:nvSpPr>
          <p:cNvPr id="3" name="内容占位符 2"/>
          <p:cNvSpPr>
            <a:spLocks noGrp="1"/>
          </p:cNvSpPr>
          <p:nvPr>
            <p:ph idx="1"/>
          </p:nvPr>
        </p:nvSpPr>
        <p:spPr/>
        <p:txBody>
          <a:bodyPr>
            <a:normAutofit/>
          </a:bodyPr>
          <a:lstStyle/>
          <a:p>
            <a:r>
              <a:rPr lang="en-US" altLang="zh-CN" b="1" dirty="0" smtClean="0"/>
              <a:t>Prejudices are those negative attitudes directed toward groups, especially racial and religious groups</a:t>
            </a:r>
          </a:p>
        </p:txBody>
      </p:sp>
    </p:spTree>
    <p:extLst>
      <p:ext uri="{BB962C8B-B14F-4D97-AF65-F5344CB8AC3E}">
        <p14:creationId xmlns:p14="http://schemas.microsoft.com/office/powerpoint/2010/main" val="73811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manifestations of prejudice (?)</a:t>
            </a:r>
            <a:endParaRPr lang="zh-CN" altLang="en-US" dirty="0"/>
          </a:p>
        </p:txBody>
      </p:sp>
      <p:sp>
        <p:nvSpPr>
          <p:cNvPr id="3" name="内容占位符 2"/>
          <p:cNvSpPr>
            <a:spLocks noGrp="1"/>
          </p:cNvSpPr>
          <p:nvPr>
            <p:ph idx="1"/>
          </p:nvPr>
        </p:nvSpPr>
        <p:spPr/>
        <p:txBody>
          <a:bodyPr/>
          <a:lstStyle/>
          <a:p>
            <a:r>
              <a:rPr lang="en-US" altLang="zh-CN" dirty="0" smtClean="0"/>
              <a:t>1. </a:t>
            </a:r>
            <a:r>
              <a:rPr lang="en-US" altLang="zh-CN" dirty="0" err="1" smtClean="0"/>
              <a:t>antilocution</a:t>
            </a:r>
            <a:r>
              <a:rPr lang="en-US" altLang="zh-CN" dirty="0" smtClean="0"/>
              <a:t> prejudice</a:t>
            </a:r>
          </a:p>
          <a:p>
            <a:r>
              <a:rPr lang="en-US" altLang="zh-CN" dirty="0" smtClean="0"/>
              <a:t>“Those Germans did it once, so we can never trust any of them ever again”</a:t>
            </a:r>
          </a:p>
          <a:p>
            <a:r>
              <a:rPr lang="en-US" altLang="zh-CN" dirty="0" smtClean="0"/>
              <a:t>“Don’t pay the Mexicans very much. They don’t have any education and will work for almost nothing”</a:t>
            </a:r>
          </a:p>
          <a:p>
            <a:r>
              <a:rPr lang="en-US" altLang="zh-CN" dirty="0" smtClean="0"/>
              <a:t>Talking about a member the target group in negative and stereotypic terms</a:t>
            </a:r>
          </a:p>
          <a:p>
            <a:endParaRPr lang="en-US" altLang="zh-CN" dirty="0" smtClean="0"/>
          </a:p>
          <a:p>
            <a:endParaRPr lang="zh-CN" altLang="en-US" dirty="0"/>
          </a:p>
        </p:txBody>
      </p:sp>
    </p:spTree>
    <p:extLst>
      <p:ext uri="{BB962C8B-B14F-4D97-AF65-F5344CB8AC3E}">
        <p14:creationId xmlns:p14="http://schemas.microsoft.com/office/powerpoint/2010/main" val="417774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 Avoidance or/and withdrawal from the disliked person or group</a:t>
            </a:r>
          </a:p>
          <a:p>
            <a:r>
              <a:rPr lang="en-US" altLang="zh-CN" dirty="0" smtClean="0"/>
              <a:t> USA and the Soviet Union </a:t>
            </a:r>
          </a:p>
          <a:p>
            <a:r>
              <a:rPr lang="en-US" altLang="zh-CN" dirty="0" smtClean="0"/>
              <a:t>3. Discrimination </a:t>
            </a:r>
          </a:p>
          <a:p>
            <a:r>
              <a:rPr lang="en-US" altLang="zh-CN" dirty="0" smtClean="0"/>
              <a:t>4. physical attacks</a:t>
            </a:r>
          </a:p>
          <a:p>
            <a:r>
              <a:rPr lang="en-US" altLang="zh-CN" dirty="0" smtClean="0"/>
              <a:t>5. extermination: such as Hitler’s master plan</a:t>
            </a:r>
            <a:endParaRPr lang="zh-CN" altLang="en-US" dirty="0"/>
          </a:p>
        </p:txBody>
      </p:sp>
    </p:spTree>
    <p:extLst>
      <p:ext uri="{BB962C8B-B14F-4D97-AF65-F5344CB8AC3E}">
        <p14:creationId xmlns:p14="http://schemas.microsoft.com/office/powerpoint/2010/main" val="1600398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Power</a:t>
            </a:r>
            <a:endParaRPr lang="zh-CN" altLang="en-US" dirty="0"/>
          </a:p>
        </p:txBody>
      </p:sp>
      <p:sp>
        <p:nvSpPr>
          <p:cNvPr id="3" name="内容占位符 2"/>
          <p:cNvSpPr>
            <a:spLocks noGrp="1"/>
          </p:cNvSpPr>
          <p:nvPr>
            <p:ph idx="1"/>
          </p:nvPr>
        </p:nvSpPr>
        <p:spPr>
          <a:xfrm>
            <a:off x="214282" y="1285860"/>
            <a:ext cx="8929718" cy="5572140"/>
          </a:xfrm>
        </p:spPr>
        <p:txBody>
          <a:bodyPr>
            <a:normAutofit lnSpcReduction="10000"/>
          </a:bodyPr>
          <a:lstStyle/>
          <a:p>
            <a:r>
              <a:rPr lang="en-US" altLang="zh-CN" dirty="0" smtClean="0"/>
              <a:t>Why do humans seek out power whenever they can?</a:t>
            </a:r>
          </a:p>
          <a:p>
            <a:r>
              <a:rPr lang="en-US" altLang="zh-CN" dirty="0" smtClean="0"/>
              <a:t>Power refers to degree of control or influence over a person or group. Power can be based on position, ability to reward or punish, persuasive ability, information, or status of individuals. In interpersonal relationships one person has more power than the other. Within nations some groups have more power than others. </a:t>
            </a:r>
          </a:p>
          <a:p>
            <a:r>
              <a:rPr lang="en-US" altLang="zh-CN" dirty="0" smtClean="0"/>
              <a:t>In intercultural communication, the problem is misuse of power. </a:t>
            </a:r>
          </a:p>
        </p:txBody>
      </p:sp>
    </p:spTree>
    <p:extLst>
      <p:ext uri="{BB962C8B-B14F-4D97-AF65-F5344CB8AC3E}">
        <p14:creationId xmlns:p14="http://schemas.microsoft.com/office/powerpoint/2010/main" val="150069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57158" y="428604"/>
            <a:ext cx="8501122" cy="6215106"/>
          </a:xfrm>
        </p:spPr>
        <p:txBody>
          <a:bodyPr/>
          <a:lstStyle/>
          <a:p>
            <a:r>
              <a:rPr lang="en-US" altLang="zh-CN" dirty="0" smtClean="0"/>
              <a:t>The degree of power is possible to occur in relation to two factors: </a:t>
            </a:r>
          </a:p>
          <a:p>
            <a:r>
              <a:rPr lang="en-US" altLang="zh-CN" dirty="0" smtClean="0"/>
              <a:t>1) the person(s) with whom we are interacting; </a:t>
            </a:r>
          </a:p>
          <a:p>
            <a:r>
              <a:rPr lang="en-US" altLang="zh-CN" dirty="0" smtClean="0"/>
              <a:t>2) the resources that we control.</a:t>
            </a:r>
          </a:p>
          <a:p>
            <a:r>
              <a:rPr lang="en-US" altLang="zh-CN" dirty="0" smtClean="0"/>
              <a:t>power as a source culturally based </a:t>
            </a:r>
          </a:p>
          <a:p>
            <a:r>
              <a:rPr lang="en-US" altLang="zh-CN" dirty="0" err="1" smtClean="0"/>
              <a:t>Eg</a:t>
            </a:r>
            <a:r>
              <a:rPr lang="en-US" altLang="zh-CN" dirty="0" smtClean="0"/>
              <a:t>. In England, one’s language is often a sign of potential power because it signals one’s class and station. </a:t>
            </a:r>
          </a:p>
          <a:p>
            <a:r>
              <a:rPr lang="en-US" altLang="zh-CN" dirty="0" smtClean="0"/>
              <a:t>Cultural differences in perception of power.</a:t>
            </a:r>
            <a:endParaRPr lang="zh-CN" altLang="en-US" dirty="0" smtClean="0"/>
          </a:p>
          <a:p>
            <a:endParaRPr lang="zh-CN" altLang="en-US" dirty="0"/>
          </a:p>
        </p:txBody>
      </p:sp>
    </p:spTree>
    <p:extLst>
      <p:ext uri="{BB962C8B-B14F-4D97-AF65-F5344CB8AC3E}">
        <p14:creationId xmlns:p14="http://schemas.microsoft.com/office/powerpoint/2010/main" val="354230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Cultural Shock (?)</a:t>
            </a:r>
            <a:endParaRPr lang="zh-CN" altLang="en-US" dirty="0"/>
          </a:p>
        </p:txBody>
      </p:sp>
      <p:sp>
        <p:nvSpPr>
          <p:cNvPr id="3" name="内容占位符 2"/>
          <p:cNvSpPr>
            <a:spLocks noGrp="1"/>
          </p:cNvSpPr>
          <p:nvPr>
            <p:ph idx="1"/>
          </p:nvPr>
        </p:nvSpPr>
        <p:spPr>
          <a:xfrm>
            <a:off x="142844" y="1285860"/>
            <a:ext cx="9001156" cy="4840303"/>
          </a:xfrm>
        </p:spPr>
        <p:txBody>
          <a:bodyPr>
            <a:normAutofit/>
          </a:bodyPr>
          <a:lstStyle/>
          <a:p>
            <a:r>
              <a:rPr lang="en-US" altLang="zh-CN" dirty="0" smtClean="0"/>
              <a:t>Culture shock was introduced for the first time in 1958 to describe the anxiety produced when a person moves to a completely new environment, losing all our familiar signs and symbols of social intercourse. </a:t>
            </a:r>
          </a:p>
          <a:p>
            <a:r>
              <a:rPr lang="en-US" altLang="zh-CN" dirty="0" smtClean="0"/>
              <a:t>The feeling of culture shock generally sets in after the first few weeks of coming to a new place. </a:t>
            </a:r>
          </a:p>
          <a:p>
            <a:r>
              <a:rPr lang="en-US" altLang="zh-CN" dirty="0" smtClean="0"/>
              <a:t>another kind of culture shock:</a:t>
            </a:r>
          </a:p>
          <a:p>
            <a:r>
              <a:rPr lang="en-US" altLang="zh-CN" dirty="0" smtClean="0"/>
              <a:t> reentry shock: being critical of one’s own culture</a:t>
            </a:r>
            <a:endParaRPr lang="zh-CN" altLang="en-US" dirty="0"/>
          </a:p>
        </p:txBody>
      </p:sp>
    </p:spTree>
    <p:extLst>
      <p:ext uri="{BB962C8B-B14F-4D97-AF65-F5344CB8AC3E}">
        <p14:creationId xmlns:p14="http://schemas.microsoft.com/office/powerpoint/2010/main" val="35219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14282" y="857232"/>
            <a:ext cx="8572560" cy="5500726"/>
          </a:xfrm>
        </p:spPr>
        <p:txBody>
          <a:bodyPr>
            <a:normAutofit/>
          </a:bodyPr>
          <a:lstStyle/>
          <a:p>
            <a:pPr>
              <a:lnSpc>
                <a:spcPct val="90000"/>
              </a:lnSpc>
            </a:pPr>
            <a:r>
              <a:rPr lang="en-US" altLang="zh-CN" b="1" dirty="0" smtClean="0"/>
              <a:t>Usually, culture shock has the following four stages:</a:t>
            </a:r>
          </a:p>
          <a:p>
            <a:pPr>
              <a:lnSpc>
                <a:spcPct val="90000"/>
              </a:lnSpc>
            </a:pPr>
            <a:r>
              <a:rPr lang="en-US" altLang="zh-CN" dirty="0" smtClean="0"/>
              <a:t>stage 1: comfortable and delighted with the “exotic” surroundings</a:t>
            </a:r>
          </a:p>
          <a:p>
            <a:pPr>
              <a:lnSpc>
                <a:spcPct val="90000"/>
              </a:lnSpc>
            </a:pPr>
            <a:r>
              <a:rPr lang="en-US" altLang="zh-CN" dirty="0" smtClean="0"/>
              <a:t>stage 2: disoriented after this newness wears off </a:t>
            </a:r>
          </a:p>
          <a:p>
            <a:pPr>
              <a:lnSpc>
                <a:spcPct val="90000"/>
              </a:lnSpc>
            </a:pPr>
            <a:r>
              <a:rPr lang="en-US" altLang="zh-CN" dirty="0" smtClean="0"/>
              <a:t>stage 3: rejecting the surroundings and complaining about the host country and its people</a:t>
            </a:r>
          </a:p>
          <a:p>
            <a:pPr>
              <a:lnSpc>
                <a:spcPct val="90000"/>
              </a:lnSpc>
            </a:pPr>
            <a:r>
              <a:rPr lang="en-US" altLang="zh-CN" dirty="0" smtClean="0"/>
              <a:t>stage 4: regarding everything at home as wonderful because of homesickness</a:t>
            </a:r>
          </a:p>
          <a:p>
            <a:endParaRPr lang="zh-CN" altLang="en-US" dirty="0" smtClean="0"/>
          </a:p>
        </p:txBody>
      </p:sp>
    </p:spTree>
    <p:extLst>
      <p:ext uri="{BB962C8B-B14F-4D97-AF65-F5344CB8AC3E}">
        <p14:creationId xmlns:p14="http://schemas.microsoft.com/office/powerpoint/2010/main" val="713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8229600" cy="1143000"/>
          </a:xfrm>
        </p:spPr>
        <p:txBody>
          <a:bodyPr/>
          <a:lstStyle/>
          <a:p>
            <a:r>
              <a:rPr lang="en-US" altLang="zh-CN" dirty="0" smtClean="0"/>
              <a:t>Ethnocentrism</a:t>
            </a:r>
            <a:endParaRPr lang="zh-CN" altLang="en-US" dirty="0"/>
          </a:p>
        </p:txBody>
      </p:sp>
      <p:sp>
        <p:nvSpPr>
          <p:cNvPr id="3" name="内容占位符 2"/>
          <p:cNvSpPr>
            <a:spLocks noGrp="1"/>
          </p:cNvSpPr>
          <p:nvPr>
            <p:ph idx="1"/>
          </p:nvPr>
        </p:nvSpPr>
        <p:spPr/>
        <p:txBody>
          <a:bodyPr>
            <a:normAutofit/>
          </a:bodyPr>
          <a:lstStyle/>
          <a:p>
            <a:pPr>
              <a:lnSpc>
                <a:spcPct val="90000"/>
              </a:lnSpc>
            </a:pPr>
            <a:r>
              <a:rPr lang="en-US" altLang="zh-CN" dirty="0" smtClean="0">
                <a:latin typeface="Times New Roman" pitchFamily="18" charset="0"/>
                <a:cs typeface="Times New Roman" pitchFamily="18" charset="0"/>
              </a:rPr>
              <a:t>Ethnocentrism refers to the cultural attitude that one’s culture or group is superior to another person’s culture or group. </a:t>
            </a:r>
          </a:p>
          <a:p>
            <a:pPr>
              <a:lnSpc>
                <a:spcPct val="90000"/>
              </a:lnSpc>
            </a:pPr>
            <a:r>
              <a:rPr lang="en-US" altLang="zh-CN" dirty="0" smtClean="0">
                <a:latin typeface="Times New Roman" pitchFamily="18" charset="0"/>
                <a:cs typeface="Times New Roman" pitchFamily="18" charset="0"/>
              </a:rPr>
              <a:t>It is negatively judging aspects of another culture by the standards of one’s own culture based on our tendency to identify with our own </a:t>
            </a:r>
            <a:r>
              <a:rPr lang="en-US" altLang="zh-CN" dirty="0" err="1" smtClean="0">
                <a:latin typeface="Times New Roman" pitchFamily="18" charset="0"/>
                <a:cs typeface="Times New Roman" pitchFamily="18" charset="0"/>
              </a:rPr>
              <a:t>ingroup</a:t>
            </a:r>
            <a:r>
              <a:rPr lang="en-US" altLang="zh-CN" dirty="0" smtClean="0">
                <a:latin typeface="Times New Roman" pitchFamily="18" charset="0"/>
                <a:cs typeface="Times New Roman" pitchFamily="18" charset="0"/>
              </a:rPr>
              <a:t> and to evaluate </a:t>
            </a:r>
            <a:r>
              <a:rPr lang="en-US" altLang="zh-CN" dirty="0" err="1" smtClean="0">
                <a:latin typeface="Times New Roman" pitchFamily="18" charset="0"/>
                <a:cs typeface="Times New Roman" pitchFamily="18" charset="0"/>
              </a:rPr>
              <a:t>outgroups</a:t>
            </a:r>
            <a:r>
              <a:rPr lang="en-US" altLang="zh-CN" dirty="0" smtClean="0">
                <a:latin typeface="Times New Roman" pitchFamily="18" charset="0"/>
                <a:cs typeface="Times New Roman" pitchFamily="18" charset="0"/>
              </a:rPr>
              <a:t> and their members according to its standard</a:t>
            </a:r>
          </a:p>
          <a:p>
            <a:endParaRPr lang="zh-CN"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0835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sz="3200" dirty="0" smtClean="0">
              <a:latin typeface="+mn-lt"/>
              <a:ea typeface="+mn-ea"/>
              <a:cs typeface="+mn-cs"/>
            </a:endParaRPr>
          </a:p>
        </p:txBody>
      </p:sp>
      <p:sp>
        <p:nvSpPr>
          <p:cNvPr id="3" name="内容占位符 2"/>
          <p:cNvSpPr>
            <a:spLocks noGrp="1"/>
          </p:cNvSpPr>
          <p:nvPr>
            <p:ph idx="1"/>
          </p:nvPr>
        </p:nvSpPr>
        <p:spPr>
          <a:xfrm>
            <a:off x="428596" y="428604"/>
            <a:ext cx="8429684" cy="5857916"/>
          </a:xfrm>
        </p:spPr>
        <p:txBody>
          <a:bodyPr>
            <a:normAutofit fontScale="92500"/>
          </a:bodyPr>
          <a:lstStyle/>
          <a:p>
            <a:pPr>
              <a:lnSpc>
                <a:spcPct val="90000"/>
              </a:lnSpc>
            </a:pPr>
            <a:r>
              <a:rPr lang="en-US" altLang="zh-CN" dirty="0" smtClean="0"/>
              <a:t>1) Long history of ethnocentrism</a:t>
            </a:r>
          </a:p>
          <a:p>
            <a:pPr>
              <a:lnSpc>
                <a:spcPct val="90000"/>
              </a:lnSpc>
            </a:pPr>
            <a:r>
              <a:rPr lang="en-US" altLang="zh-CN" dirty="0" smtClean="0"/>
              <a:t>e.g. the ancient Persians and Egyptians were considered by the Greeks to be inferior</a:t>
            </a:r>
          </a:p>
          <a:p>
            <a:pPr>
              <a:lnSpc>
                <a:spcPct val="90000"/>
              </a:lnSpc>
            </a:pPr>
            <a:r>
              <a:rPr lang="en-US" altLang="zh-CN" b="1" dirty="0" smtClean="0"/>
              <a:t>2) Wide existence of ethnocentrism</a:t>
            </a:r>
          </a:p>
          <a:p>
            <a:pPr>
              <a:lnSpc>
                <a:spcPct val="90000"/>
              </a:lnSpc>
            </a:pPr>
            <a:r>
              <a:rPr lang="en-US" altLang="zh-CN" dirty="0" smtClean="0"/>
              <a:t>Examples:</a:t>
            </a:r>
          </a:p>
          <a:p>
            <a:pPr>
              <a:lnSpc>
                <a:spcPct val="90000"/>
              </a:lnSpc>
            </a:pPr>
            <a:r>
              <a:rPr lang="en-US" altLang="zh-CN" dirty="0" smtClean="0"/>
              <a:t>a. the Chinese called their country the Middle Kingdom</a:t>
            </a:r>
          </a:p>
          <a:p>
            <a:pPr>
              <a:lnSpc>
                <a:spcPct val="90000"/>
              </a:lnSpc>
            </a:pPr>
            <a:r>
              <a:rPr lang="en-US" altLang="zh-CN" dirty="0" smtClean="0"/>
              <a:t>b. the British drew the Prime Meridian of longitude to run through Greenwich</a:t>
            </a:r>
          </a:p>
          <a:p>
            <a:r>
              <a:rPr lang="en-US" altLang="zh-CN" dirty="0" smtClean="0">
                <a:latin typeface="Times New Roman" pitchFamily="18" charset="0"/>
                <a:cs typeface="Times New Roman" pitchFamily="18" charset="0"/>
              </a:rPr>
              <a:t>d. Europeans drew maps of the world with Europe at the center</a:t>
            </a:r>
          </a:p>
          <a:p>
            <a:r>
              <a:rPr lang="en-US" altLang="zh-CN" dirty="0" smtClean="0">
                <a:latin typeface="Times New Roman" pitchFamily="18" charset="0"/>
                <a:cs typeface="Times New Roman" pitchFamily="18" charset="0"/>
              </a:rPr>
              <a:t>e. people in the United States are called Americans</a:t>
            </a:r>
          </a:p>
          <a:p>
            <a:endParaRPr lang="en-US" altLang="zh-CN"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93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0" y="428604"/>
            <a:ext cx="9144000" cy="5643603"/>
          </a:xfrm>
        </p:spPr>
        <p:txBody>
          <a:bodyPr>
            <a:normAutofit fontScale="92500" lnSpcReduction="10000"/>
          </a:bodyPr>
          <a:lstStyle/>
          <a:p>
            <a:r>
              <a:rPr lang="en-US" dirty="0" smtClean="0">
                <a:latin typeface="Times New Roman" pitchFamily="18" charset="0"/>
                <a:cs typeface="Times New Roman" pitchFamily="18" charset="0"/>
              </a:rPr>
              <a:t>In my view, all analyses of cultures, whether empirical or normative, must begin by distinguishing the standpoint of the social observer from that of the social agent. The social </a:t>
            </a:r>
            <a:r>
              <a:rPr lang="en-US" dirty="0" smtClean="0">
                <a:solidFill>
                  <a:srgbClr val="FF0000"/>
                </a:solidFill>
                <a:latin typeface="Times New Roman" pitchFamily="18" charset="0"/>
                <a:cs typeface="Times New Roman" pitchFamily="18" charset="0"/>
              </a:rPr>
              <a:t>observer</a:t>
            </a:r>
            <a:r>
              <a:rPr lang="en-US" dirty="0" smtClean="0">
                <a:latin typeface="Times New Roman" pitchFamily="18" charset="0"/>
                <a:cs typeface="Times New Roman" pitchFamily="18" charset="0"/>
              </a:rPr>
              <a:t>…is the one who imposes, together with local elites, unity and coherence on cultures as observed entities. Any view of cultures as clearly delineable wholes is a view from the outside that generates coherence for the purposes of understanding and control. Participants in the culture, by contrast, </a:t>
            </a:r>
            <a:r>
              <a:rPr lang="en-US" dirty="0" smtClean="0">
                <a:solidFill>
                  <a:srgbClr val="FF0000"/>
                </a:solidFill>
                <a:latin typeface="Times New Roman" pitchFamily="18" charset="0"/>
                <a:cs typeface="Times New Roman" pitchFamily="18" charset="0"/>
              </a:rPr>
              <a:t>experience</a:t>
            </a:r>
            <a:r>
              <a:rPr lang="en-US" dirty="0" smtClean="0">
                <a:latin typeface="Times New Roman" pitchFamily="18" charset="0"/>
                <a:cs typeface="Times New Roman" pitchFamily="18" charset="0"/>
              </a:rPr>
              <a:t> their traditions, stories, rituals and symbols, tools, and material living conditions through </a:t>
            </a:r>
            <a:r>
              <a:rPr lang="en-US" dirty="0" smtClean="0">
                <a:solidFill>
                  <a:srgbClr val="FF0000"/>
                </a:solidFill>
                <a:latin typeface="Times New Roman" pitchFamily="18" charset="0"/>
                <a:cs typeface="Times New Roman" pitchFamily="18" charset="0"/>
              </a:rPr>
              <a:t>shared, albeit contested and contestable</a:t>
            </a:r>
            <a:r>
              <a:rPr lang="en-US" dirty="0" smtClean="0">
                <a:latin typeface="Times New Roman" pitchFamily="18" charset="0"/>
                <a:cs typeface="Times New Roman" pitchFamily="18" charset="0"/>
              </a:rPr>
              <a:t>, narrative accounts.</a:t>
            </a: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Seyla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Benhabib</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Claims of Culture</a:t>
            </a:r>
            <a:r>
              <a:rPr lang="en-US" dirty="0" smtClean="0">
                <a:latin typeface="Times New Roman" pitchFamily="18" charset="0"/>
                <a:cs typeface="Times New Roman" pitchFamily="18" charset="0"/>
              </a:rPr>
              <a:t>, 2002</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00034" y="1142984"/>
            <a:ext cx="8429684" cy="5429288"/>
          </a:xfrm>
        </p:spPr>
        <p:txBody>
          <a:bodyPr>
            <a:normAutofit/>
          </a:bodyPr>
          <a:lstStyle/>
          <a:p>
            <a:pPr>
              <a:lnSpc>
                <a:spcPct val="80000"/>
              </a:lnSpc>
            </a:pPr>
            <a:r>
              <a:rPr lang="en-US" altLang="zh-CN" b="1" dirty="0" smtClean="0">
                <a:latin typeface="Times New Roman" pitchFamily="18" charset="0"/>
                <a:cs typeface="Times New Roman" pitchFamily="18" charset="0"/>
              </a:rPr>
              <a:t>4)  Ethnocentrism related to “us” and “them”</a:t>
            </a:r>
          </a:p>
          <a:p>
            <a:pPr>
              <a:lnSpc>
                <a:spcPct val="80000"/>
              </a:lnSpc>
            </a:pPr>
            <a:r>
              <a:rPr lang="en-US" altLang="zh-CN" dirty="0" smtClean="0">
                <a:latin typeface="Times New Roman" pitchFamily="18" charset="0"/>
                <a:cs typeface="Times New Roman" pitchFamily="18" charset="0"/>
              </a:rPr>
              <a:t>a. “us” and “them” become powerful influences on perception</a:t>
            </a:r>
          </a:p>
          <a:p>
            <a:pPr>
              <a:lnSpc>
                <a:spcPct val="80000"/>
              </a:lnSpc>
            </a:pPr>
            <a:r>
              <a:rPr lang="en-US" altLang="zh-CN" dirty="0" smtClean="0">
                <a:latin typeface="Times New Roman" pitchFamily="18" charset="0"/>
                <a:cs typeface="Times New Roman" pitchFamily="18" charset="0"/>
              </a:rPr>
              <a:t>b.  People who are labeled “them” justify to be suppressed and even to be exterminated. This is called “the language of suppression”. Examples: </a:t>
            </a:r>
          </a:p>
          <a:p>
            <a:pPr>
              <a:lnSpc>
                <a:spcPct val="80000"/>
              </a:lnSpc>
            </a:pPr>
            <a:r>
              <a:rPr lang="en-US" altLang="zh-CN" dirty="0" smtClean="0">
                <a:latin typeface="Times New Roman" pitchFamily="18" charset="0"/>
                <a:cs typeface="Times New Roman" pitchFamily="18" charset="0"/>
              </a:rPr>
              <a:t>c.  Since “chicks” and “babes” belong to “them,” women labeled “chicks” and “babes” are inferior.</a:t>
            </a:r>
          </a:p>
          <a:p>
            <a:endParaRPr lang="zh-CN" altLang="en-US" dirty="0"/>
          </a:p>
        </p:txBody>
      </p:sp>
    </p:spTree>
    <p:extLst>
      <p:ext uri="{BB962C8B-B14F-4D97-AF65-F5344CB8AC3E}">
        <p14:creationId xmlns:p14="http://schemas.microsoft.com/office/powerpoint/2010/main" val="1803129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90000"/>
              </a:lnSpc>
            </a:pPr>
            <a:r>
              <a:rPr lang="en-US" altLang="zh-CN" dirty="0" smtClean="0">
                <a:latin typeface="Times New Roman" pitchFamily="18" charset="0"/>
                <a:cs typeface="Times New Roman" pitchFamily="18" charset="0"/>
              </a:rPr>
              <a:t>d.  Since “bacilli,” “parasites,” “disease,” “demon” and “plague” belong to “them,” Jews labeled all these names can be suppressed and exterminated. </a:t>
            </a:r>
          </a:p>
          <a:p>
            <a:pPr>
              <a:lnSpc>
                <a:spcPct val="90000"/>
              </a:lnSpc>
            </a:pPr>
            <a:r>
              <a:rPr lang="en-US" altLang="zh-CN" dirty="0" smtClean="0">
                <a:latin typeface="Times New Roman" pitchFamily="18" charset="0"/>
                <a:cs typeface="Times New Roman" pitchFamily="18" charset="0"/>
              </a:rPr>
              <a:t>e.  Since “savage” belongs to “them,” Native American labeled “savage” could be subjugated. </a:t>
            </a:r>
          </a:p>
          <a:p>
            <a:endParaRPr lang="zh-CN" altLang="en-US" dirty="0" smtClean="0"/>
          </a:p>
        </p:txBody>
      </p:sp>
    </p:spTree>
    <p:extLst>
      <p:ext uri="{BB962C8B-B14F-4D97-AF65-F5344CB8AC3E}">
        <p14:creationId xmlns:p14="http://schemas.microsoft.com/office/powerpoint/2010/main" val="76218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85720" y="1357298"/>
            <a:ext cx="8572560" cy="2243153"/>
          </a:xfrm>
        </p:spPr>
        <p:txBody>
          <a:bodyPr>
            <a:normAutofit/>
          </a:bodyPr>
          <a:lstStyle/>
          <a:p>
            <a:r>
              <a:rPr lang="en-US" sz="4000" dirty="0" smtClean="0">
                <a:latin typeface="Times New Roman" pitchFamily="18" charset="0"/>
                <a:cs typeface="Times New Roman" pitchFamily="18" charset="0"/>
              </a:rPr>
              <a:t>Guidelines for an Intercultural Ethic</a:t>
            </a:r>
            <a:r>
              <a:rPr lang="zh-CN" altLang="en-US" sz="4000" dirty="0" smtClean="0">
                <a:latin typeface="Times New Roman" pitchFamily="18" charset="0"/>
                <a:cs typeface="Times New Roman" pitchFamily="18" charset="0"/>
              </a:rPr>
              <a:t/>
            </a:r>
            <a:br>
              <a:rPr lang="zh-CN" altLang="en-US" sz="4000" dirty="0" smtClean="0">
                <a:latin typeface="Times New Roman" pitchFamily="18" charset="0"/>
                <a:cs typeface="Times New Roman" pitchFamily="18" charset="0"/>
              </a:rPr>
            </a:br>
            <a:r>
              <a:rPr lang="en-US" altLang="zh-CN" sz="4000" dirty="0" smtClean="0">
                <a:latin typeface="Times New Roman" pitchFamily="18" charset="0"/>
                <a:cs typeface="Times New Roman" pitchFamily="18" charset="0"/>
              </a:rPr>
              <a:t>and Approaches to </a:t>
            </a:r>
            <a:r>
              <a:rPr lang="en-US" sz="4000" dirty="0" smtClean="0">
                <a:latin typeface="Times New Roman" pitchFamily="18" charset="0"/>
                <a:cs typeface="Times New Roman" pitchFamily="18" charset="0"/>
              </a:rPr>
              <a:t>Improve Intercultural competence</a:t>
            </a:r>
            <a:endParaRPr lang="zh-CN" altLang="en-US" sz="4000" dirty="0">
              <a:latin typeface="Times New Roman" pitchFamily="18" charset="0"/>
              <a:cs typeface="Times New Roman" pitchFamily="18" charset="0"/>
            </a:endParaRPr>
          </a:p>
        </p:txBody>
      </p:sp>
      <p:sp>
        <p:nvSpPr>
          <p:cNvPr id="3" name="副标题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249037906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smtClean="0"/>
              <a:t>Chinese Wisdom for an Intercultural Ethic</a:t>
            </a:r>
            <a:endParaRPr lang="zh-CN" altLang="en-US" dirty="0"/>
          </a:p>
        </p:txBody>
      </p:sp>
      <p:sp>
        <p:nvSpPr>
          <p:cNvPr id="3" name="内容占位符 2"/>
          <p:cNvSpPr>
            <a:spLocks noGrp="1"/>
          </p:cNvSpPr>
          <p:nvPr>
            <p:ph idx="1"/>
          </p:nvPr>
        </p:nvSpPr>
        <p:spPr>
          <a:xfrm>
            <a:off x="457200" y="1714488"/>
            <a:ext cx="8229600" cy="4411675"/>
          </a:xfrm>
        </p:spPr>
        <p:txBody>
          <a:bodyPr/>
          <a:lstStyle/>
          <a:p>
            <a:r>
              <a:rPr lang="zh-CN" altLang="en-US" dirty="0" smtClean="0"/>
              <a:t>和而不同</a:t>
            </a:r>
            <a:endParaRPr lang="en-US" altLang="zh-CN" dirty="0" smtClean="0"/>
          </a:p>
          <a:p>
            <a:r>
              <a:rPr lang="en-US" altLang="zh-CN" dirty="0" smtClean="0"/>
              <a:t>Harmony in diversity or harmony without uniformity </a:t>
            </a:r>
          </a:p>
          <a:p>
            <a:r>
              <a:rPr lang="zh-CN" altLang="en-US" dirty="0" smtClean="0"/>
              <a:t>求同存异</a:t>
            </a:r>
            <a:endParaRPr lang="en-US" altLang="zh-CN" dirty="0" smtClean="0"/>
          </a:p>
        </p:txBody>
      </p:sp>
    </p:spTree>
    <p:extLst>
      <p:ext uri="{BB962C8B-B14F-4D97-AF65-F5344CB8AC3E}">
        <p14:creationId xmlns:p14="http://schemas.microsoft.com/office/powerpoint/2010/main" val="347129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Guidelines for an Intercultural Ethic (1)</a:t>
            </a:r>
            <a:endParaRPr lang="zh-CN" altLang="en-US" sz="3600" dirty="0">
              <a:latin typeface="Times New Roman" pitchFamily="18" charset="0"/>
              <a:cs typeface="Times New Roman" pitchFamily="18" charset="0"/>
            </a:endParaRPr>
          </a:p>
        </p:txBody>
      </p:sp>
      <p:sp>
        <p:nvSpPr>
          <p:cNvPr id="3" name="内容占位符 2"/>
          <p:cNvSpPr>
            <a:spLocks noGrp="1"/>
          </p:cNvSpPr>
          <p:nvPr>
            <p:ph idx="1"/>
          </p:nvPr>
        </p:nvSpPr>
        <p:spPr/>
        <p:txBody>
          <a:bodyPr/>
          <a:lstStyle/>
          <a:p>
            <a:pPr lvl="0"/>
            <a:r>
              <a:rPr lang="en-US" dirty="0" smtClean="0">
                <a:latin typeface="Times New Roman" pitchFamily="18" charset="0"/>
                <a:cs typeface="Times New Roman" pitchFamily="18" charset="0"/>
              </a:rPr>
              <a:t>Seek commonalties among people and cultures</a:t>
            </a: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Recognize the validity of differences</a:t>
            </a:r>
          </a:p>
          <a:p>
            <a:r>
              <a:rPr lang="en-US" dirty="0" smtClean="0">
                <a:latin typeface="Times New Roman" pitchFamily="18" charset="0"/>
                <a:cs typeface="Times New Roman" pitchFamily="18" charset="0"/>
              </a:rPr>
              <a:t>“It does me no injury for my neighbor to say there are twenty gods, or God.”  </a:t>
            </a:r>
          </a:p>
          <a:p>
            <a:r>
              <a:rPr lang="en-US" dirty="0" smtClean="0">
                <a:latin typeface="Times New Roman" pitchFamily="18" charset="0"/>
                <a:cs typeface="Times New Roman" pitchFamily="18" charset="0"/>
              </a:rPr>
              <a:t>                                       Thomas Jefferson</a:t>
            </a:r>
          </a:p>
          <a:p>
            <a:r>
              <a:rPr lang="en-US" dirty="0" smtClean="0"/>
              <a:t>“I believe that in all things that are important, in all of these we are alike”</a:t>
            </a:r>
            <a:endParaRPr lang="zh-CN" altLang="en-US" dirty="0" smtClean="0"/>
          </a:p>
          <a:p>
            <a:r>
              <a:rPr lang="en-US" dirty="0" smtClean="0"/>
              <a:t>                                              Edward Steichen</a:t>
            </a:r>
            <a:endParaRPr lang="zh-CN" altLang="en-US" dirty="0" smtClean="0">
              <a:latin typeface="Times New Roman" pitchFamily="18" charset="0"/>
              <a:cs typeface="Times New Roman" pitchFamily="18" charset="0"/>
            </a:endParaRPr>
          </a:p>
          <a:p>
            <a:endParaRPr lang="zh-CN" altLang="en-US" dirty="0"/>
          </a:p>
        </p:txBody>
      </p:sp>
    </p:spTree>
    <p:extLst>
      <p:ext uri="{BB962C8B-B14F-4D97-AF65-F5344CB8AC3E}">
        <p14:creationId xmlns:p14="http://schemas.microsoft.com/office/powerpoint/2010/main" val="263904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0" y="714356"/>
            <a:ext cx="9144000" cy="6143644"/>
          </a:xfrm>
        </p:spPr>
        <p:txBody>
          <a:bodyPr/>
          <a:lstStyle/>
          <a:p>
            <a:r>
              <a:rPr lang="en-US" altLang="zh-CN" dirty="0" smtClean="0"/>
              <a:t>Can you name some possible common feelings, experiences and values ?</a:t>
            </a:r>
          </a:p>
          <a:p>
            <a:r>
              <a:rPr lang="en-US" altLang="zh-CN" dirty="0" smtClean="0"/>
              <a:t>thrill and excitement at a new birth; the craving for freedom; avoid physiological and psychological pain;  racial harmony; peaceful dispute resolution;  the worth and dignity of the human spirit……</a:t>
            </a:r>
            <a:endParaRPr lang="zh-CN" altLang="en-US" dirty="0"/>
          </a:p>
        </p:txBody>
      </p:sp>
    </p:spTree>
    <p:extLst>
      <p:ext uri="{BB962C8B-B14F-4D97-AF65-F5344CB8AC3E}">
        <p14:creationId xmlns:p14="http://schemas.microsoft.com/office/powerpoint/2010/main" val="213599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57158" y="285728"/>
            <a:ext cx="8501122" cy="6286544"/>
          </a:xfrm>
        </p:spPr>
        <p:txBody>
          <a:bodyPr>
            <a:normAutofit fontScale="92500" lnSpcReduction="10000"/>
          </a:bodyPr>
          <a:lstStyle/>
          <a:p>
            <a:r>
              <a:rPr lang="en-US" dirty="0" smtClean="0">
                <a:latin typeface="Times New Roman" pitchFamily="18" charset="0"/>
                <a:cs typeface="Times New Roman" pitchFamily="18" charset="0"/>
              </a:rPr>
              <a:t>Buddhism: “Hurt not others in ways that you yourself would find hurtful.”</a:t>
            </a: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Christianity: “All things whatsoever ye would that men should do to you, do ye even so to them.”</a:t>
            </a: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Confucianism: “Do not do unto others what you would not have them do unto you.”</a:t>
            </a: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Hinduism: “This is the sum of duty: don naught unto others which would cause you pain if done to you.”</a:t>
            </a: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Islam: “No one of you is a believer until he desires for his brother that which he desires for himself.”</a:t>
            </a:r>
            <a:endParaRPr lang="zh-CN" alt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Judaism:” what is hateful to you, do not to your fellow man.”</a:t>
            </a:r>
            <a:endParaRPr lang="zh-CN"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1840143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42918"/>
            <a:ext cx="8229600" cy="428628"/>
          </a:xfrm>
        </p:spPr>
        <p:txBody>
          <a:bodyPr>
            <a:normAutofit fontScale="90000"/>
          </a:bodyPr>
          <a:lstStyle/>
          <a:p>
            <a:r>
              <a:rPr lang="en-US" sz="4000" b="1" dirty="0" smtClean="0">
                <a:latin typeface="Times New Roman" pitchFamily="18" charset="0"/>
                <a:cs typeface="Times New Roman" pitchFamily="18" charset="0"/>
              </a:rPr>
              <a:t>Guidelines for an Intercultural Ethic (2)</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214282" y="1428736"/>
            <a:ext cx="8929718" cy="4697427"/>
          </a:xfrm>
        </p:spPr>
        <p:txBody>
          <a:bodyPr>
            <a:normAutofit/>
          </a:bodyPr>
          <a:lstStyle/>
          <a:p>
            <a:pPr lvl="0"/>
            <a:r>
              <a:rPr lang="en-US" sz="3600" dirty="0" smtClean="0">
                <a:latin typeface="Times New Roman" pitchFamily="18" charset="0"/>
                <a:cs typeface="Times New Roman" pitchFamily="18" charset="0"/>
              </a:rPr>
              <a:t>Be mindful of the consequences of your actions and </a:t>
            </a:r>
            <a:r>
              <a:rPr lang="en-US" altLang="zh-CN" sz="3600" dirty="0" smtClean="0">
                <a:latin typeface="Times New Roman" pitchFamily="18" charset="0"/>
                <a:cs typeface="Times New Roman" pitchFamily="18" charset="0"/>
              </a:rPr>
              <a:t>take individual responsibility for your actions</a:t>
            </a:r>
          </a:p>
        </p:txBody>
      </p:sp>
    </p:spTree>
    <p:extLst>
      <p:ext uri="{BB962C8B-B14F-4D97-AF65-F5344CB8AC3E}">
        <p14:creationId xmlns:p14="http://schemas.microsoft.com/office/powerpoint/2010/main" val="147506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74638"/>
            <a:ext cx="8186766" cy="796908"/>
          </a:xfrm>
        </p:spPr>
        <p:txBody>
          <a:bodyPr/>
          <a:lstStyle/>
          <a:p>
            <a:r>
              <a:rPr lang="en-US" altLang="zh-CN" dirty="0" smtClean="0"/>
              <a:t>Case study</a:t>
            </a:r>
            <a:endParaRPr lang="zh-CN" altLang="en-US" dirty="0"/>
          </a:p>
        </p:txBody>
      </p:sp>
      <p:sp>
        <p:nvSpPr>
          <p:cNvPr id="3" name="内容占位符 2"/>
          <p:cNvSpPr>
            <a:spLocks noGrp="1"/>
          </p:cNvSpPr>
          <p:nvPr>
            <p:ph idx="1"/>
          </p:nvPr>
        </p:nvSpPr>
        <p:spPr>
          <a:xfrm>
            <a:off x="428596" y="1071546"/>
            <a:ext cx="8715404" cy="5500726"/>
          </a:xfrm>
        </p:spPr>
        <p:txBody>
          <a:bodyPr>
            <a:normAutofit fontScale="92500" lnSpcReduction="10000"/>
          </a:bodyPr>
          <a:lstStyle/>
          <a:p>
            <a:r>
              <a:rPr lang="en-US" dirty="0" smtClean="0">
                <a:latin typeface="Times New Roman" pitchFamily="18" charset="0"/>
                <a:cs typeface="Times New Roman" pitchFamily="18" charset="0"/>
              </a:rPr>
              <a:t>My landlady was over 70 and we got along very well. Once when we were ascending the stairs together, I stretched out my hands to give her some help. She said, “I can do it. Thank you.” I thought she was just being polite, so I escorted her to the top floor. Her face showed that she could do nothing about my over-kindness. Soon after, I saw her going up the stairs alone, I forgot my previous lesson and practiced “ Lei </a:t>
            </a:r>
            <a:r>
              <a:rPr lang="en-US" dirty="0" err="1" smtClean="0">
                <a:latin typeface="Times New Roman" pitchFamily="18" charset="0"/>
                <a:cs typeface="Times New Roman" pitchFamily="18" charset="0"/>
              </a:rPr>
              <a:t>Feng</a:t>
            </a:r>
            <a:r>
              <a:rPr lang="en-US" dirty="0" smtClean="0">
                <a:latin typeface="Times New Roman" pitchFamily="18" charset="0"/>
                <a:cs typeface="Times New Roman" pitchFamily="18" charset="0"/>
              </a:rPr>
              <a:t>” once again. This time, half-jokingly and half-seriously, she asked me, “Young man, do you think I am old and useless? When I have to move myself on a wheelchair, I’ll ask you for help.” I stood there, blushed and puzzled.</a:t>
            </a:r>
            <a:endParaRPr lang="zh-CN" altLang="en-US" dirty="0" smtClean="0">
              <a:latin typeface="Times New Roman" pitchFamily="18" charset="0"/>
              <a:cs typeface="Times New Roman" pitchFamily="18" charset="0"/>
            </a:endParaRPr>
          </a:p>
          <a:p>
            <a:endParaRPr lang="zh-CN" altLang="en-US" dirty="0"/>
          </a:p>
        </p:txBody>
      </p:sp>
    </p:spTree>
    <p:extLst>
      <p:ext uri="{BB962C8B-B14F-4D97-AF65-F5344CB8AC3E}">
        <p14:creationId xmlns:p14="http://schemas.microsoft.com/office/powerpoint/2010/main" val="405754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57158" y="357166"/>
            <a:ext cx="8572560" cy="6215106"/>
          </a:xfrm>
        </p:spPr>
        <p:txBody>
          <a:bodyPr>
            <a:normAutofit/>
          </a:bodyPr>
          <a:lstStyle/>
          <a:p>
            <a:r>
              <a:rPr lang="en-US" altLang="zh-CN" dirty="0" smtClean="0">
                <a:latin typeface="Times New Roman" pitchFamily="18" charset="0"/>
                <a:cs typeface="Times New Roman" pitchFamily="18" charset="0"/>
              </a:rPr>
              <a:t>We should consider our free choice and free will in an ethical context, our individual roles within the world.</a:t>
            </a:r>
          </a:p>
          <a:p>
            <a:r>
              <a:rPr lang="en-US" altLang="zh-CN" dirty="0" smtClean="0">
                <a:latin typeface="Times New Roman" pitchFamily="18" charset="0"/>
                <a:cs typeface="Times New Roman" pitchFamily="18" charset="0"/>
              </a:rPr>
              <a:t>“What pattern connects the crab to the lobster and the orchid to the primrose and all four of them to me? And me to you”</a:t>
            </a:r>
          </a:p>
          <a:p>
            <a:r>
              <a:rPr lang="en-US" altLang="zh-CN" dirty="0" smtClean="0">
                <a:latin typeface="Times New Roman" pitchFamily="18" charset="0"/>
                <a:cs typeface="Times New Roman" pitchFamily="18" charset="0"/>
              </a:rPr>
              <a:t>             — Gregory Batson (English Anthologist)</a:t>
            </a:r>
          </a:p>
          <a:p>
            <a:r>
              <a:rPr lang="en-US" altLang="zh-CN" dirty="0" smtClean="0">
                <a:latin typeface="Times New Roman" pitchFamily="18" charset="0"/>
                <a:cs typeface="Times New Roman" pitchFamily="18" charset="0"/>
              </a:rPr>
              <a:t>“What we have done for ourselves alone dies with us; what we have for other, and for the world remains and is immortal”</a:t>
            </a:r>
          </a:p>
          <a:p>
            <a:r>
              <a:rPr lang="en-US" altLang="zh-CN" dirty="0" smtClean="0">
                <a:latin typeface="Times New Roman" pitchFamily="18" charset="0"/>
                <a:cs typeface="Times New Roman" pitchFamily="18" charset="0"/>
              </a:rPr>
              <a:t>                                          — Albert Pike (bishop)</a:t>
            </a:r>
          </a:p>
          <a:p>
            <a:endParaRPr lang="zh-CN" altLang="en-US" dirty="0"/>
          </a:p>
        </p:txBody>
      </p:sp>
    </p:spTree>
    <p:extLst>
      <p:ext uri="{BB962C8B-B14F-4D97-AF65-F5344CB8AC3E}">
        <p14:creationId xmlns:p14="http://schemas.microsoft.com/office/powerpoint/2010/main" val="114765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44" y="274638"/>
            <a:ext cx="8715436" cy="1143000"/>
          </a:xfrm>
        </p:spPr>
        <p:txBody>
          <a:bodyPr>
            <a:noAutofit/>
          </a:bodyPr>
          <a:lstStyle/>
          <a:p>
            <a:r>
              <a:rPr lang="en-US" altLang="zh-CN" sz="2800" b="1" dirty="0" smtClean="0">
                <a:solidFill>
                  <a:srgbClr val="CC0000"/>
                </a:solidFill>
                <a:latin typeface="Times New Roman" pitchFamily="18" charset="0"/>
                <a:cs typeface="Times New Roman" pitchFamily="18" charset="0"/>
              </a:rPr>
              <a:t>Discussion:</a:t>
            </a:r>
            <a:r>
              <a:rPr lang="en-US" altLang="zh-CN" sz="2800" dirty="0" smtClean="0">
                <a:latin typeface="Times New Roman" pitchFamily="18" charset="0"/>
                <a:cs typeface="Times New Roman" pitchFamily="18" charset="0"/>
              </a:rPr>
              <a:t> </a:t>
            </a:r>
            <a:r>
              <a:rPr lang="en-US" altLang="zh-CN" sz="2800" b="1" i="1" dirty="0" smtClean="0">
                <a:latin typeface="Times New Roman" pitchFamily="18" charset="0"/>
                <a:cs typeface="Times New Roman" pitchFamily="18" charset="0"/>
              </a:rPr>
              <a:t>Read the following sayings, and discuss with your partner: what do they mean to you if  they are discussed from a cultural perspective?</a:t>
            </a:r>
            <a:endParaRPr lang="zh-CN" altLang="en-US" sz="2800" dirty="0">
              <a:latin typeface="Times New Roman" pitchFamily="18" charset="0"/>
              <a:cs typeface="Times New Roman" pitchFamily="18" charset="0"/>
            </a:endParaRPr>
          </a:p>
        </p:txBody>
      </p:sp>
      <p:sp>
        <p:nvSpPr>
          <p:cNvPr id="3" name="内容占位符 2"/>
          <p:cNvSpPr>
            <a:spLocks noGrp="1"/>
          </p:cNvSpPr>
          <p:nvPr>
            <p:ph idx="1"/>
          </p:nvPr>
        </p:nvSpPr>
        <p:spPr>
          <a:xfrm>
            <a:off x="457200" y="1600200"/>
            <a:ext cx="8401080" cy="4686320"/>
          </a:xfrm>
        </p:spPr>
        <p:txBody>
          <a:bodyPr>
            <a:normAutofit fontScale="92500" lnSpcReduction="10000"/>
          </a:bodyPr>
          <a:lstStyle/>
          <a:p>
            <a:pPr>
              <a:lnSpc>
                <a:spcPct val="80000"/>
              </a:lnSpc>
            </a:pPr>
            <a:r>
              <a:rPr lang="en-US" altLang="zh-CN" b="1" dirty="0" smtClean="0">
                <a:latin typeface="Times New Roman" pitchFamily="18" charset="0"/>
                <a:cs typeface="Times New Roman" pitchFamily="18" charset="0"/>
              </a:rPr>
              <a:t>Human beings draw close to one another by their common nature, but habits and customs keep them apart.</a:t>
            </a:r>
          </a:p>
          <a:p>
            <a:pPr>
              <a:lnSpc>
                <a:spcPct val="80000"/>
              </a:lnSpc>
              <a:buFontTx/>
              <a:buNone/>
            </a:pPr>
            <a:r>
              <a:rPr lang="en-US" altLang="zh-CN" b="1" dirty="0" smtClean="0">
                <a:latin typeface="Times New Roman" pitchFamily="18" charset="0"/>
                <a:cs typeface="Times New Roman" pitchFamily="18" charset="0"/>
              </a:rPr>
              <a:t>                                      ---- Confucian saying</a:t>
            </a:r>
          </a:p>
          <a:p>
            <a:pPr>
              <a:lnSpc>
                <a:spcPct val="80000"/>
              </a:lnSpc>
              <a:buFontTx/>
              <a:buNone/>
            </a:pPr>
            <a:endParaRPr lang="en-US" altLang="zh-CN" b="1" dirty="0" smtClean="0">
              <a:latin typeface="Times New Roman" pitchFamily="18" charset="0"/>
              <a:cs typeface="Times New Roman" pitchFamily="18" charset="0"/>
            </a:endParaRPr>
          </a:p>
          <a:p>
            <a:pPr>
              <a:lnSpc>
                <a:spcPct val="80000"/>
              </a:lnSpc>
            </a:pPr>
            <a:r>
              <a:rPr lang="en-US" altLang="zh-CN" b="1" dirty="0" smtClean="0">
                <a:latin typeface="Times New Roman" pitchFamily="18" charset="0"/>
                <a:cs typeface="Times New Roman" pitchFamily="18" charset="0"/>
              </a:rPr>
              <a:t>One man’s meat is another man’s poison.</a:t>
            </a:r>
          </a:p>
          <a:p>
            <a:pPr>
              <a:lnSpc>
                <a:spcPct val="80000"/>
              </a:lnSpc>
              <a:buFontTx/>
              <a:buNone/>
            </a:pPr>
            <a:r>
              <a:rPr lang="en-US" altLang="zh-CN" b="1" dirty="0" smtClean="0">
                <a:latin typeface="Times New Roman" pitchFamily="18" charset="0"/>
                <a:cs typeface="Times New Roman" pitchFamily="18" charset="0"/>
              </a:rPr>
              <a:t>                                      ---- English proverb</a:t>
            </a:r>
          </a:p>
          <a:p>
            <a:pPr>
              <a:lnSpc>
                <a:spcPct val="80000"/>
              </a:lnSpc>
              <a:buFontTx/>
              <a:buNone/>
            </a:pPr>
            <a:endParaRPr lang="en-US" altLang="zh-CN" b="1" dirty="0" smtClean="0">
              <a:latin typeface="Times New Roman" pitchFamily="18" charset="0"/>
              <a:cs typeface="Times New Roman" pitchFamily="18" charset="0"/>
            </a:endParaRPr>
          </a:p>
          <a:p>
            <a:pPr>
              <a:lnSpc>
                <a:spcPct val="80000"/>
              </a:lnSpc>
            </a:pPr>
            <a:r>
              <a:rPr lang="en-US" altLang="zh-CN" b="1" dirty="0" smtClean="0">
                <a:latin typeface="Times New Roman" pitchFamily="18" charset="0"/>
                <a:cs typeface="Times New Roman" pitchFamily="18" charset="0"/>
              </a:rPr>
              <a:t>God gave to every people a cup, cup of clay, and from this cup they drank life… They all dipped in the water, but their cups were different.</a:t>
            </a:r>
          </a:p>
          <a:p>
            <a:pPr>
              <a:lnSpc>
                <a:spcPct val="80000"/>
              </a:lnSpc>
              <a:buFontTx/>
              <a:buNone/>
            </a:pPr>
            <a:r>
              <a:rPr lang="en-US" altLang="zh-CN" b="1" dirty="0" smtClean="0">
                <a:latin typeface="Times New Roman" pitchFamily="18" charset="0"/>
                <a:cs typeface="Times New Roman" pitchFamily="18" charset="0"/>
              </a:rPr>
              <a:t>                                      ---- R. Benedict </a:t>
            </a:r>
          </a:p>
          <a:p>
            <a:endParaRPr lang="zh-CN"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latin typeface="Times New Roman" pitchFamily="18" charset="0"/>
                <a:cs typeface="Times New Roman" pitchFamily="18" charset="0"/>
              </a:rPr>
              <a:t>Specific Approaches to </a:t>
            </a:r>
            <a:r>
              <a:rPr lang="en-US" dirty="0" smtClean="0">
                <a:latin typeface="Times New Roman" pitchFamily="18" charset="0"/>
                <a:cs typeface="Times New Roman" pitchFamily="18" charset="0"/>
              </a:rPr>
              <a:t>Improve Intercultural Competence</a:t>
            </a:r>
            <a:endParaRPr lang="zh-CN" altLang="en-US" dirty="0"/>
          </a:p>
        </p:txBody>
      </p:sp>
      <p:sp>
        <p:nvSpPr>
          <p:cNvPr id="3" name="内容占位符 2"/>
          <p:cNvSpPr>
            <a:spLocks noGrp="1"/>
          </p:cNvSpPr>
          <p:nvPr>
            <p:ph idx="1"/>
          </p:nvPr>
        </p:nvSpPr>
        <p:spPr/>
        <p:txBody>
          <a:bodyPr>
            <a:normAutofit/>
          </a:bodyPr>
          <a:lstStyle/>
          <a:p>
            <a:r>
              <a:rPr lang="en-US" altLang="zh-CN" sz="3600" dirty="0" smtClean="0"/>
              <a:t>Know yourself</a:t>
            </a:r>
          </a:p>
          <a:p>
            <a:r>
              <a:rPr lang="en-US" altLang="zh-CN" sz="3600" dirty="0" smtClean="0"/>
              <a:t>Consider the physical and human settings</a:t>
            </a:r>
          </a:p>
          <a:p>
            <a:r>
              <a:rPr lang="en-US" altLang="zh-CN" sz="3600" dirty="0" smtClean="0"/>
              <a:t>Seek to understand diverse message systems</a:t>
            </a:r>
          </a:p>
          <a:p>
            <a:r>
              <a:rPr lang="en-US" altLang="zh-CN" sz="3600" dirty="0" smtClean="0"/>
              <a:t>Develop empathy</a:t>
            </a:r>
          </a:p>
          <a:p>
            <a:r>
              <a:rPr lang="en-US" altLang="zh-CN" sz="3600" dirty="0" smtClean="0"/>
              <a:t>Encourage feedback</a:t>
            </a:r>
          </a:p>
          <a:p>
            <a:r>
              <a:rPr lang="en-US" altLang="zh-CN" sz="3600" dirty="0" smtClean="0"/>
              <a:t>Learn about cultural adaptation</a:t>
            </a:r>
            <a:endParaRPr lang="zh-CN" altLang="en-US" sz="3600" dirty="0"/>
          </a:p>
        </p:txBody>
      </p:sp>
    </p:spTree>
    <p:extLst>
      <p:ext uri="{BB962C8B-B14F-4D97-AF65-F5344CB8AC3E}">
        <p14:creationId xmlns:p14="http://schemas.microsoft.com/office/powerpoint/2010/main" val="239333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642918"/>
            <a:ext cx="8715436" cy="5715040"/>
          </a:xfrm>
        </p:spPr>
        <p:txBody>
          <a:bodyPr/>
          <a:lstStyle/>
          <a:p>
            <a:r>
              <a:rPr lang="en-US" altLang="zh-CN" sz="4000" b="1" dirty="0" smtClean="0">
                <a:latin typeface="Times New Roman" pitchFamily="18" charset="0"/>
                <a:cs typeface="Times New Roman" pitchFamily="18" charset="0"/>
              </a:rPr>
              <a:t>1. Know yourself </a:t>
            </a:r>
          </a:p>
          <a:p>
            <a:pPr>
              <a:buNone/>
            </a:pPr>
            <a:endParaRPr lang="en-US" altLang="zh-CN" b="1" dirty="0" smtClean="0"/>
          </a:p>
          <a:p>
            <a:r>
              <a:rPr lang="en-US" altLang="zh-CN" sz="3600" b="1" dirty="0" smtClean="0">
                <a:latin typeface="Times New Roman" pitchFamily="18" charset="0"/>
                <a:cs typeface="Times New Roman" pitchFamily="18" charset="0"/>
              </a:rPr>
              <a:t>Knowing yourself is the application of </a:t>
            </a:r>
            <a:r>
              <a:rPr lang="en-US" altLang="zh-CN" sz="3600" b="1" dirty="0" smtClean="0">
                <a:solidFill>
                  <a:srgbClr val="FF3300"/>
                </a:solidFill>
                <a:latin typeface="Times New Roman" pitchFamily="18" charset="0"/>
                <a:cs typeface="Times New Roman" pitchFamily="18" charset="0"/>
              </a:rPr>
              <a:t>introspection</a:t>
            </a:r>
            <a:r>
              <a:rPr lang="en-US" altLang="zh-CN" sz="3600" b="1" dirty="0" smtClean="0">
                <a:latin typeface="Times New Roman" pitchFamily="18" charset="0"/>
                <a:cs typeface="Times New Roman" pitchFamily="18" charset="0"/>
              </a:rPr>
              <a:t>, including the following three steps:</a:t>
            </a:r>
          </a:p>
          <a:p>
            <a:r>
              <a:rPr lang="en-US" altLang="zh-CN" sz="3600" b="1" dirty="0" smtClean="0">
                <a:latin typeface="Times New Roman" pitchFamily="18" charset="0"/>
                <a:cs typeface="Times New Roman" pitchFamily="18" charset="0"/>
              </a:rPr>
              <a:t>1)  know your culture</a:t>
            </a:r>
          </a:p>
          <a:p>
            <a:r>
              <a:rPr lang="en-US" altLang="zh-CN" sz="3600" b="1" dirty="0" smtClean="0">
                <a:latin typeface="Times New Roman" pitchFamily="18" charset="0"/>
                <a:cs typeface="Times New Roman" pitchFamily="18" charset="0"/>
              </a:rPr>
              <a:t>2)  know your attitudes</a:t>
            </a:r>
          </a:p>
          <a:p>
            <a:r>
              <a:rPr lang="en-US" altLang="zh-CN" sz="3600" b="1" dirty="0" smtClean="0">
                <a:latin typeface="Times New Roman" pitchFamily="18" charset="0"/>
                <a:cs typeface="Times New Roman" pitchFamily="18" charset="0"/>
              </a:rPr>
              <a:t>3)  know your communication style</a:t>
            </a:r>
          </a:p>
          <a:p>
            <a:endParaRPr lang="zh-CN" altLang="en-US" dirty="0"/>
          </a:p>
        </p:txBody>
      </p:sp>
    </p:spTree>
    <p:extLst>
      <p:ext uri="{BB962C8B-B14F-4D97-AF65-F5344CB8AC3E}">
        <p14:creationId xmlns:p14="http://schemas.microsoft.com/office/powerpoint/2010/main" val="139646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smtClean="0"/>
              <a:t>）</a:t>
            </a:r>
            <a:r>
              <a:rPr lang="en-US" altLang="zh-CN" dirty="0" smtClean="0"/>
              <a:t>Know your culture</a:t>
            </a:r>
            <a:endParaRPr lang="zh-CN" altLang="en-US" dirty="0"/>
          </a:p>
        </p:txBody>
      </p:sp>
      <p:sp>
        <p:nvSpPr>
          <p:cNvPr id="3" name="内容占位符 2"/>
          <p:cNvSpPr>
            <a:spLocks noGrp="1"/>
          </p:cNvSpPr>
          <p:nvPr>
            <p:ph idx="1"/>
          </p:nvPr>
        </p:nvSpPr>
        <p:spPr>
          <a:xfrm>
            <a:off x="285720" y="1357298"/>
            <a:ext cx="8858280" cy="5500702"/>
          </a:xfrm>
        </p:spPr>
        <p:txBody>
          <a:bodyPr>
            <a:normAutofit/>
          </a:bodyPr>
          <a:lstStyle/>
          <a:p>
            <a:r>
              <a:rPr lang="en-US" altLang="zh-CN" dirty="0" smtClean="0"/>
              <a:t>Why does surname come before given name in Chinese name?</a:t>
            </a:r>
          </a:p>
          <a:p>
            <a:r>
              <a:rPr lang="en-US" altLang="zh-CN" dirty="0" smtClean="0">
                <a:solidFill>
                  <a:schemeClr val="hlink"/>
                </a:solidFill>
                <a:latin typeface="Times New Roman" pitchFamily="18" charset="0"/>
              </a:rPr>
              <a:t>Collectivist culture</a:t>
            </a:r>
            <a:r>
              <a:rPr lang="en-US" altLang="zh-CN" dirty="0" smtClean="0">
                <a:latin typeface="Times New Roman" pitchFamily="18" charset="0"/>
              </a:rPr>
              <a:t> (Confucianism): places  little  value on individual identity and great value on group identity. Going one's own way is not valued; uniformity and conformity are stressed.</a:t>
            </a:r>
          </a:p>
          <a:p>
            <a:r>
              <a:rPr lang="en-US" altLang="zh-CN" dirty="0" smtClean="0">
                <a:latin typeface="Times New Roman" pitchFamily="18" charset="0"/>
              </a:rPr>
              <a:t>What other cultural information can we find in a Chinese given name?</a:t>
            </a:r>
          </a:p>
          <a:p>
            <a:r>
              <a:rPr lang="zh-CN" altLang="en-US" dirty="0" smtClean="0">
                <a:latin typeface="Times New Roman" pitchFamily="18" charset="0"/>
              </a:rPr>
              <a:t>孔令辉、斯琴高姓、李胜男</a:t>
            </a:r>
            <a:endParaRPr lang="en-US" altLang="zh-CN" dirty="0" smtClean="0">
              <a:latin typeface="Times New Roman" pitchFamily="18" charset="0"/>
            </a:endParaRPr>
          </a:p>
        </p:txBody>
      </p:sp>
    </p:spTree>
    <p:extLst>
      <p:ext uri="{BB962C8B-B14F-4D97-AF65-F5344CB8AC3E}">
        <p14:creationId xmlns:p14="http://schemas.microsoft.com/office/powerpoint/2010/main" val="67130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Times New Roman" pitchFamily="18" charset="0"/>
                <a:cs typeface="Times New Roman" pitchFamily="18" charset="0"/>
              </a:rPr>
              <a:t>2) Know you attitudes</a:t>
            </a:r>
            <a:endParaRPr lang="zh-CN" altLang="en-US" dirty="0">
              <a:latin typeface="Times New Roman" pitchFamily="18" charset="0"/>
              <a:cs typeface="Times New Roman" pitchFamily="18" charset="0"/>
            </a:endParaRPr>
          </a:p>
        </p:txBody>
      </p:sp>
      <p:sp>
        <p:nvSpPr>
          <p:cNvPr id="3" name="内容占位符 2"/>
          <p:cNvSpPr>
            <a:spLocks noGrp="1"/>
          </p:cNvSpPr>
          <p:nvPr>
            <p:ph idx="1"/>
          </p:nvPr>
        </p:nvSpPr>
        <p:spPr>
          <a:xfrm>
            <a:off x="457200" y="1600200"/>
            <a:ext cx="8686800" cy="4525963"/>
          </a:xfrm>
        </p:spPr>
        <p:txBody>
          <a:bodyPr>
            <a:noAutofit/>
          </a:bodyPr>
          <a:lstStyle/>
          <a:p>
            <a:r>
              <a:rPr lang="en-US" altLang="zh-CN" sz="3600" dirty="0" smtClean="0">
                <a:latin typeface="Times New Roman" pitchFamily="18" charset="0"/>
                <a:ea typeface="+mj-ea"/>
                <a:cs typeface="Times New Roman" pitchFamily="18" charset="0"/>
              </a:rPr>
              <a:t>To identify those attitudes, prejudices, and opinions that we all carry around and that bias the way the world appears to us. </a:t>
            </a:r>
          </a:p>
          <a:p>
            <a:r>
              <a:rPr lang="en-US" altLang="zh-CN" sz="3600" dirty="0" err="1" smtClean="0">
                <a:latin typeface="Times New Roman" pitchFamily="18" charset="0"/>
                <a:ea typeface="+mj-ea"/>
                <a:cs typeface="Times New Roman" pitchFamily="18" charset="0"/>
              </a:rPr>
              <a:t>Eg</a:t>
            </a:r>
            <a:r>
              <a:rPr lang="en-US" altLang="zh-CN" sz="3600" dirty="0" smtClean="0">
                <a:latin typeface="Times New Roman" pitchFamily="18" charset="0"/>
                <a:ea typeface="+mj-ea"/>
                <a:cs typeface="Times New Roman" pitchFamily="18" charset="0"/>
              </a:rPr>
              <a:t>. What’s your attitude to Timothy Donald Cook’s announcement? </a:t>
            </a:r>
            <a:endParaRPr lang="zh-CN" altLang="en-US" sz="3600" dirty="0" smtClean="0">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81684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latin typeface="Times New Roman" pitchFamily="18" charset="0"/>
                <a:cs typeface="Times New Roman" pitchFamily="18" charset="0"/>
              </a:rPr>
              <a:t>3)  know your communication style</a:t>
            </a:r>
            <a:endParaRPr lang="zh-CN" altLang="en-US" dirty="0"/>
          </a:p>
        </p:txBody>
      </p:sp>
      <p:sp>
        <p:nvSpPr>
          <p:cNvPr id="3" name="内容占位符 2"/>
          <p:cNvSpPr>
            <a:spLocks noGrp="1"/>
          </p:cNvSpPr>
          <p:nvPr>
            <p:ph idx="1"/>
          </p:nvPr>
        </p:nvSpPr>
        <p:spPr/>
        <p:txBody>
          <a:bodyPr/>
          <a:lstStyle/>
          <a:p>
            <a:r>
              <a:rPr lang="en-US" altLang="zh-CN" dirty="0" smtClean="0">
                <a:latin typeface="Times New Roman" pitchFamily="18" charset="0"/>
                <a:cs typeface="Times New Roman" pitchFamily="18" charset="0"/>
              </a:rPr>
              <a:t>“How do I communicate and how do others perceive me?”</a:t>
            </a:r>
          </a:p>
        </p:txBody>
      </p:sp>
    </p:spTree>
    <p:extLst>
      <p:ext uri="{BB962C8B-B14F-4D97-AF65-F5344CB8AC3E}">
        <p14:creationId xmlns:p14="http://schemas.microsoft.com/office/powerpoint/2010/main" val="306984145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214422"/>
          </a:xfrm>
        </p:spPr>
        <p:txBody>
          <a:bodyPr/>
          <a:lstStyle/>
          <a:p>
            <a:r>
              <a:rPr lang="en-US" altLang="zh-CN" dirty="0" smtClean="0"/>
              <a:t>Communication characteristics</a:t>
            </a:r>
            <a:endParaRPr lang="zh-CN" altLang="en-US" dirty="0"/>
          </a:p>
        </p:txBody>
      </p:sp>
      <p:sp>
        <p:nvSpPr>
          <p:cNvPr id="3" name="内容占位符 2"/>
          <p:cNvSpPr>
            <a:spLocks noGrp="1"/>
          </p:cNvSpPr>
          <p:nvPr>
            <p:ph idx="1"/>
          </p:nvPr>
        </p:nvSpPr>
        <p:spPr>
          <a:xfrm>
            <a:off x="285720" y="1071546"/>
            <a:ext cx="8858280" cy="5786454"/>
          </a:xfrm>
        </p:spPr>
        <p:txBody>
          <a:bodyPr>
            <a:normAutofit fontScale="92500"/>
          </a:bodyPr>
          <a:lstStyle/>
          <a:p>
            <a:r>
              <a:rPr lang="en-US" altLang="zh-CN" b="1" dirty="0" smtClean="0"/>
              <a:t>Dominant trait</a:t>
            </a:r>
            <a:r>
              <a:rPr lang="en-US" altLang="zh-CN" dirty="0" smtClean="0"/>
              <a:t>: speak frequently and controls conversations</a:t>
            </a:r>
          </a:p>
          <a:p>
            <a:r>
              <a:rPr lang="en-US" altLang="zh-CN" b="1" dirty="0" smtClean="0"/>
              <a:t>Dramatic trait</a:t>
            </a:r>
            <a:r>
              <a:rPr lang="en-US" altLang="zh-CN" dirty="0" smtClean="0"/>
              <a:t>: very expressive language. Often exaggerates and embellishes.</a:t>
            </a:r>
          </a:p>
          <a:p>
            <a:r>
              <a:rPr lang="en-US" altLang="zh-CN" b="1" dirty="0" smtClean="0"/>
              <a:t>Contentious trait</a:t>
            </a:r>
            <a:r>
              <a:rPr lang="en-US" altLang="zh-CN" dirty="0" smtClean="0"/>
              <a:t>: argumentative and often hostile</a:t>
            </a:r>
          </a:p>
          <a:p>
            <a:r>
              <a:rPr lang="en-US" altLang="zh-CN" b="1" dirty="0" smtClean="0"/>
              <a:t>Animated trait</a:t>
            </a:r>
            <a:r>
              <a:rPr lang="en-US" altLang="zh-CN" dirty="0" smtClean="0"/>
              <a:t>: energetic and expressive gestures, facial expressions and the like</a:t>
            </a:r>
          </a:p>
          <a:p>
            <a:r>
              <a:rPr lang="en-US" altLang="zh-CN" b="1" dirty="0" smtClean="0"/>
              <a:t>Impression-leaving trait</a:t>
            </a:r>
            <a:r>
              <a:rPr lang="en-US" altLang="zh-CN" dirty="0" smtClean="0"/>
              <a:t>: states ideas and feelings in an indelible fashion.</a:t>
            </a:r>
          </a:p>
          <a:p>
            <a:r>
              <a:rPr lang="en-US" altLang="zh-CN" b="1" dirty="0" smtClean="0"/>
              <a:t>Relaxed</a:t>
            </a:r>
            <a:r>
              <a:rPr lang="en-US" altLang="zh-CN" dirty="0" smtClean="0"/>
              <a:t>: calm, comfortable, and seldom nervous around others</a:t>
            </a:r>
          </a:p>
          <a:p>
            <a:endParaRPr lang="zh-CN" altLang="en-US" dirty="0"/>
          </a:p>
        </p:txBody>
      </p:sp>
    </p:spTree>
    <p:extLst>
      <p:ext uri="{BB962C8B-B14F-4D97-AF65-F5344CB8AC3E}">
        <p14:creationId xmlns:p14="http://schemas.microsoft.com/office/powerpoint/2010/main" val="126328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1000108"/>
            <a:ext cx="8572560" cy="5126055"/>
          </a:xfrm>
        </p:spPr>
        <p:txBody>
          <a:bodyPr>
            <a:normAutofit/>
          </a:bodyPr>
          <a:lstStyle/>
          <a:p>
            <a:r>
              <a:rPr lang="en-US" altLang="zh-CN" sz="3600" b="1" dirty="0" smtClean="0"/>
              <a:t>Attentive trait</a:t>
            </a:r>
            <a:r>
              <a:rPr lang="en-US" altLang="zh-CN" sz="3600" dirty="0" smtClean="0"/>
              <a:t>: good listener. Offers verbal and nonverbal encouragement to the speaker.</a:t>
            </a:r>
          </a:p>
          <a:p>
            <a:r>
              <a:rPr lang="en-US" altLang="zh-CN" sz="3600" b="1" dirty="0" smtClean="0"/>
              <a:t>Open trait</a:t>
            </a:r>
            <a:r>
              <a:rPr lang="en-US" altLang="zh-CN" sz="3600" dirty="0" smtClean="0"/>
              <a:t>: discloses personal information. Shows emotions and feelings.</a:t>
            </a:r>
          </a:p>
          <a:p>
            <a:r>
              <a:rPr lang="en-US" altLang="zh-CN" sz="3600" b="1" dirty="0" smtClean="0"/>
              <a:t>Friendly trait</a:t>
            </a:r>
            <a:r>
              <a:rPr lang="en-US" altLang="zh-CN" sz="3600" dirty="0" smtClean="0"/>
              <a:t>: offers positive feedback and encouragement. </a:t>
            </a:r>
            <a:endParaRPr lang="zh-CN" altLang="en-US" sz="3600" dirty="0"/>
          </a:p>
        </p:txBody>
      </p:sp>
    </p:spTree>
    <p:extLst>
      <p:ext uri="{BB962C8B-B14F-4D97-AF65-F5344CB8AC3E}">
        <p14:creationId xmlns:p14="http://schemas.microsoft.com/office/powerpoint/2010/main" val="135131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274638"/>
            <a:ext cx="8929718" cy="1143000"/>
          </a:xfrm>
        </p:spPr>
        <p:txBody>
          <a:bodyPr>
            <a:normAutofit fontScale="90000"/>
          </a:bodyPr>
          <a:lstStyle/>
          <a:p>
            <a:r>
              <a:rPr lang="en-US" altLang="zh-CN" sz="4000" b="1" dirty="0" smtClean="0">
                <a:latin typeface="Times New Roman" pitchFamily="18" charset="0"/>
                <a:cs typeface="Times New Roman" pitchFamily="18" charset="0"/>
              </a:rPr>
              <a:t>2. Consider the physical and human settings </a:t>
            </a:r>
            <a:r>
              <a:rPr lang="en-US" altLang="zh-CN" b="1" dirty="0" smtClean="0"/>
              <a:t/>
            </a:r>
            <a:br>
              <a:rPr lang="en-US" altLang="zh-CN" b="1" dirty="0" smtClean="0"/>
            </a:br>
            <a:endParaRPr lang="zh-CN" altLang="en-US" dirty="0"/>
          </a:p>
        </p:txBody>
      </p:sp>
      <p:sp>
        <p:nvSpPr>
          <p:cNvPr id="3" name="内容占位符 2"/>
          <p:cNvSpPr>
            <a:spLocks noGrp="1"/>
          </p:cNvSpPr>
          <p:nvPr>
            <p:ph idx="1"/>
          </p:nvPr>
        </p:nvSpPr>
        <p:spPr>
          <a:xfrm>
            <a:off x="214282" y="1071546"/>
            <a:ext cx="8715436" cy="5572164"/>
          </a:xfrm>
        </p:spPr>
        <p:txBody>
          <a:bodyPr>
            <a:normAutofit/>
          </a:bodyPr>
          <a:lstStyle/>
          <a:p>
            <a:r>
              <a:rPr lang="en-US" altLang="zh-CN" b="1" dirty="0" smtClean="0"/>
              <a:t>1)</a:t>
            </a:r>
            <a:r>
              <a:rPr lang="en-US" altLang="zh-CN" b="1" dirty="0" smtClean="0">
                <a:latin typeface="Times New Roman" pitchFamily="18" charset="0"/>
                <a:cs typeface="Times New Roman" pitchFamily="18" charset="0"/>
              </a:rPr>
              <a:t> </a:t>
            </a:r>
            <a:r>
              <a:rPr lang="en-US" altLang="zh-CN" b="1" dirty="0" smtClean="0"/>
              <a:t>Timing: choosing the appropriate time to talk about a subject</a:t>
            </a:r>
          </a:p>
          <a:p>
            <a:r>
              <a:rPr lang="en-US" altLang="zh-CN" b="1" dirty="0" smtClean="0"/>
              <a:t>E.g. “correct time” for talking about business in American, Japan, or Mexico</a:t>
            </a:r>
          </a:p>
          <a:p>
            <a:r>
              <a:rPr lang="en-US" altLang="zh-CN" b="1" dirty="0" smtClean="0"/>
              <a:t>“Business contacts in Mexico are often made during the two- or three-hour lunch break. These are social meetings for the most part, with business being conducted in the last few minutes”.</a:t>
            </a:r>
          </a:p>
          <a:p>
            <a:endParaRPr lang="en-US" altLang="zh-CN" b="1" dirty="0" smtClean="0"/>
          </a:p>
        </p:txBody>
      </p:sp>
    </p:spTree>
    <p:extLst>
      <p:ext uri="{BB962C8B-B14F-4D97-AF65-F5344CB8AC3E}">
        <p14:creationId xmlns:p14="http://schemas.microsoft.com/office/powerpoint/2010/main" val="180065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28596" y="857232"/>
            <a:ext cx="8358246" cy="5572164"/>
          </a:xfrm>
        </p:spPr>
        <p:txBody>
          <a:bodyPr/>
          <a:lstStyle/>
          <a:p>
            <a:r>
              <a:rPr lang="en-US" altLang="zh-CN" sz="3600" b="1" dirty="0" smtClean="0"/>
              <a:t>2)</a:t>
            </a:r>
            <a:r>
              <a:rPr lang="en-US" altLang="zh-CN" sz="3600" b="1" dirty="0" smtClean="0">
                <a:latin typeface="Times New Roman" pitchFamily="18" charset="0"/>
                <a:cs typeface="Times New Roman" pitchFamily="18" charset="0"/>
              </a:rPr>
              <a:t> </a:t>
            </a:r>
            <a:r>
              <a:rPr lang="en-US" altLang="zh-CN" sz="3600" b="1" dirty="0" smtClean="0"/>
              <a:t>Physical setting: physical and social context</a:t>
            </a:r>
          </a:p>
          <a:p>
            <a:r>
              <a:rPr lang="en-US" altLang="zh-CN" sz="3600" b="1" dirty="0" smtClean="0"/>
              <a:t>E. g. sit facing each other Vs. sitting on the floor (during business negotiations in USA and Arab countries) </a:t>
            </a:r>
          </a:p>
          <a:p>
            <a:r>
              <a:rPr lang="en-US" altLang="zh-CN" sz="3600" b="1" dirty="0" smtClean="0"/>
              <a:t>3)</a:t>
            </a:r>
            <a:r>
              <a:rPr lang="en-US" altLang="zh-CN" sz="3600" b="1" dirty="0" smtClean="0">
                <a:latin typeface="Times New Roman" pitchFamily="18" charset="0"/>
                <a:cs typeface="Times New Roman" pitchFamily="18" charset="0"/>
              </a:rPr>
              <a:t> </a:t>
            </a:r>
            <a:r>
              <a:rPr lang="en-US" altLang="zh-CN" sz="3600" b="1" dirty="0" smtClean="0"/>
              <a:t>Customs</a:t>
            </a:r>
          </a:p>
          <a:p>
            <a:r>
              <a:rPr lang="en-US" altLang="zh-CN" sz="3600" b="1" dirty="0" smtClean="0"/>
              <a:t>E.g. “When do you touch members of the opposite sex? And where do you touch them?”</a:t>
            </a:r>
            <a:endParaRPr lang="zh-CN" altLang="en-US" sz="3600" dirty="0" smtClean="0"/>
          </a:p>
        </p:txBody>
      </p:sp>
    </p:spTree>
    <p:extLst>
      <p:ext uri="{BB962C8B-B14F-4D97-AF65-F5344CB8AC3E}">
        <p14:creationId xmlns:p14="http://schemas.microsoft.com/office/powerpoint/2010/main" val="128969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428604"/>
            <a:ext cx="8929718" cy="714380"/>
          </a:xfrm>
        </p:spPr>
        <p:txBody>
          <a:bodyPr>
            <a:normAutofit fontScale="90000"/>
          </a:bodyPr>
          <a:lstStyle/>
          <a:p>
            <a:r>
              <a:rPr lang="en-US" altLang="zh-CN" sz="3600" b="1" dirty="0" smtClean="0">
                <a:latin typeface="Times New Roman" pitchFamily="18" charset="0"/>
                <a:cs typeface="Times New Roman" pitchFamily="18" charset="0"/>
              </a:rPr>
              <a:t>3. Seek to understand diverse message systems </a:t>
            </a:r>
            <a:r>
              <a:rPr lang="en-US" altLang="zh-CN" b="1" dirty="0" smtClean="0"/>
              <a:t/>
            </a:r>
            <a:br>
              <a:rPr lang="en-US" altLang="zh-CN" b="1" dirty="0" smtClean="0"/>
            </a:br>
            <a:endParaRPr lang="zh-CN" altLang="en-US" dirty="0"/>
          </a:p>
        </p:txBody>
      </p:sp>
      <p:sp>
        <p:nvSpPr>
          <p:cNvPr id="3" name="内容占位符 2"/>
          <p:cNvSpPr>
            <a:spLocks noGrp="1"/>
          </p:cNvSpPr>
          <p:nvPr>
            <p:ph idx="1"/>
          </p:nvPr>
        </p:nvSpPr>
        <p:spPr>
          <a:xfrm>
            <a:off x="0" y="1285860"/>
            <a:ext cx="9001156" cy="4840303"/>
          </a:xfrm>
        </p:spPr>
        <p:txBody>
          <a:bodyPr>
            <a:normAutofit/>
          </a:bodyPr>
          <a:lstStyle/>
          <a:p>
            <a:pPr algn="just">
              <a:lnSpc>
                <a:spcPct val="90000"/>
              </a:lnSpc>
            </a:pPr>
            <a:r>
              <a:rPr lang="en-US" altLang="zh-CN" b="1" dirty="0" smtClean="0"/>
              <a:t>Here message systems include </a:t>
            </a:r>
          </a:p>
          <a:p>
            <a:pPr>
              <a:lnSpc>
                <a:spcPct val="90000"/>
              </a:lnSpc>
            </a:pPr>
            <a:r>
              <a:rPr lang="en-US" altLang="zh-CN" b="1" dirty="0" smtClean="0"/>
              <a:t>1)</a:t>
            </a:r>
            <a:r>
              <a:rPr lang="en-US" altLang="zh-CN" b="1" dirty="0" smtClean="0">
                <a:latin typeface="Times New Roman" pitchFamily="18" charset="0"/>
                <a:cs typeface="Times New Roman" pitchFamily="18" charset="0"/>
              </a:rPr>
              <a:t>  </a:t>
            </a:r>
            <a:r>
              <a:rPr lang="en-US" altLang="zh-CN" b="1" dirty="0" smtClean="0"/>
              <a:t>verbal systems</a:t>
            </a:r>
          </a:p>
          <a:p>
            <a:pPr>
              <a:lnSpc>
                <a:spcPct val="90000"/>
              </a:lnSpc>
            </a:pPr>
            <a:r>
              <a:rPr lang="en-US" altLang="zh-CN" b="1" dirty="0" smtClean="0"/>
              <a:t>Language is more than a vehicle of communication; it teaches one a culture’s lifestyle, ways of thinking, and different patterns of interacting.</a:t>
            </a:r>
          </a:p>
        </p:txBody>
      </p:sp>
    </p:spTree>
    <p:extLst>
      <p:ext uri="{BB962C8B-B14F-4D97-AF65-F5344CB8AC3E}">
        <p14:creationId xmlns:p14="http://schemas.microsoft.com/office/powerpoint/2010/main" val="92536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Is culture about Others or about Us?</a:t>
            </a:r>
            <a:endParaRPr lang="zh-CN" altLang="en-US" dirty="0"/>
          </a:p>
        </p:txBody>
      </p:sp>
      <p:sp>
        <p:nvSpPr>
          <p:cNvPr id="3" name="内容占位符 2"/>
          <p:cNvSpPr>
            <a:spLocks noGrp="1"/>
          </p:cNvSpPr>
          <p:nvPr>
            <p:ph idx="1"/>
          </p:nvPr>
        </p:nvSpPr>
        <p:spPr>
          <a:xfrm>
            <a:off x="357158" y="1428736"/>
            <a:ext cx="8786842" cy="4697427"/>
          </a:xfrm>
        </p:spPr>
        <p:txBody>
          <a:bodyPr>
            <a:normAutofit fontScale="92500" lnSpcReduction="10000"/>
          </a:bodyPr>
          <a:lstStyle/>
          <a:p>
            <a:r>
              <a:rPr lang="en-US" b="1" dirty="0" smtClean="0"/>
              <a:t>Important aspects of cultural identity often ignored  by a sharply bounded notion of culture:</a:t>
            </a:r>
          </a:p>
          <a:p>
            <a:r>
              <a:rPr lang="en-US" dirty="0" smtClean="0"/>
              <a:t>The role of self-criticism; internal contestation; diversity; social change</a:t>
            </a:r>
            <a:endParaRPr lang="en-US" b="1" dirty="0" smtClean="0"/>
          </a:p>
          <a:p>
            <a:r>
              <a:rPr lang="en-US" altLang="zh-CN" b="1" dirty="0" smtClean="0"/>
              <a:t>Impossible to talk about pure cultures: </a:t>
            </a:r>
          </a:p>
          <a:p>
            <a:r>
              <a:rPr lang="en-US" altLang="zh-CN" dirty="0" smtClean="0"/>
              <a:t>1) multi-temporal heterogeneity of each nation; 2) socio-cultural hybrids that combine values and practices</a:t>
            </a:r>
          </a:p>
          <a:p>
            <a:r>
              <a:rPr lang="en-US" altLang="zh-CN" b="1" dirty="0" smtClean="0"/>
              <a:t>Cultural awareness means to be cross-cultural and inter-cultural</a:t>
            </a:r>
            <a:endParaRPr lang="zh-CN" altLang="en-US" b="1" dirty="0" smtClean="0"/>
          </a:p>
          <a:p>
            <a:pPr>
              <a:buNone/>
            </a:pPr>
            <a:endParaRPr lang="zh-CN"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half" idx="1"/>
          </p:nvPr>
        </p:nvSpPr>
        <p:spPr/>
        <p:txBody>
          <a:bodyPr>
            <a:normAutofit lnSpcReduction="10000"/>
          </a:bodyPr>
          <a:lstStyle/>
          <a:p>
            <a:pPr>
              <a:buNone/>
            </a:pPr>
            <a:r>
              <a:rPr lang="en-US" altLang="zh-CN" sz="1600" dirty="0" smtClean="0">
                <a:ea typeface="宋体" charset="-122"/>
              </a:rPr>
              <a:t> </a:t>
            </a:r>
            <a:r>
              <a:rPr lang="en-US" altLang="zh-CN" dirty="0" smtClean="0">
                <a:latin typeface="Times New Roman" pitchFamily="18" charset="0"/>
                <a:ea typeface="宋体" charset="-122"/>
              </a:rPr>
              <a:t>1.</a:t>
            </a:r>
            <a:r>
              <a:rPr lang="zh-CN" altLang="en-US" dirty="0" smtClean="0">
                <a:latin typeface="Times New Roman" pitchFamily="18" charset="0"/>
                <a:ea typeface="宋体" charset="-122"/>
              </a:rPr>
              <a:t>红糖</a:t>
            </a:r>
          </a:p>
          <a:p>
            <a:pPr>
              <a:buNone/>
            </a:pPr>
            <a:r>
              <a:rPr lang="zh-CN" altLang="en-US" dirty="0" smtClean="0">
                <a:latin typeface="Times New Roman" pitchFamily="18" charset="0"/>
                <a:ea typeface="宋体" charset="-122"/>
              </a:rPr>
              <a:t>  </a:t>
            </a:r>
            <a:r>
              <a:rPr lang="en-US" altLang="zh-CN" dirty="0" smtClean="0">
                <a:latin typeface="Times New Roman" pitchFamily="18" charset="0"/>
                <a:ea typeface="宋体" charset="-122"/>
              </a:rPr>
              <a:t>2.</a:t>
            </a:r>
            <a:r>
              <a:rPr lang="zh-CN" altLang="en-US" dirty="0" smtClean="0">
                <a:latin typeface="Times New Roman" pitchFamily="18" charset="0"/>
                <a:ea typeface="宋体" charset="-122"/>
              </a:rPr>
              <a:t>红茶 </a:t>
            </a:r>
          </a:p>
          <a:p>
            <a:pPr>
              <a:buNone/>
            </a:pPr>
            <a:r>
              <a:rPr lang="zh-CN" altLang="en-US" dirty="0" smtClean="0">
                <a:latin typeface="Times New Roman" pitchFamily="18" charset="0"/>
                <a:ea typeface="宋体" charset="-122"/>
              </a:rPr>
              <a:t>  </a:t>
            </a:r>
            <a:r>
              <a:rPr lang="en-US" altLang="zh-CN" dirty="0" smtClean="0">
                <a:latin typeface="Times New Roman" pitchFamily="18" charset="0"/>
                <a:ea typeface="宋体" charset="-122"/>
              </a:rPr>
              <a:t>3.</a:t>
            </a:r>
            <a:r>
              <a:rPr lang="zh-CN" altLang="en-US" dirty="0" smtClean="0">
                <a:latin typeface="Times New Roman" pitchFamily="18" charset="0"/>
                <a:ea typeface="宋体" charset="-122"/>
              </a:rPr>
              <a:t>眼红</a:t>
            </a:r>
          </a:p>
          <a:p>
            <a:pPr>
              <a:buNone/>
            </a:pPr>
            <a:r>
              <a:rPr lang="zh-CN" altLang="en-US" dirty="0" smtClean="0">
                <a:latin typeface="Times New Roman" pitchFamily="18" charset="0"/>
                <a:ea typeface="宋体" charset="-122"/>
              </a:rPr>
              <a:t>  </a:t>
            </a:r>
            <a:r>
              <a:rPr lang="en-US" altLang="zh-CN" dirty="0" smtClean="0">
                <a:latin typeface="Times New Roman" pitchFamily="18" charset="0"/>
                <a:ea typeface="宋体" charset="-122"/>
              </a:rPr>
              <a:t>4.</a:t>
            </a:r>
            <a:r>
              <a:rPr lang="zh-CN" altLang="en-US" dirty="0" smtClean="0">
                <a:latin typeface="Times New Roman" pitchFamily="18" charset="0"/>
                <a:ea typeface="宋体" charset="-122"/>
              </a:rPr>
              <a:t>开门红</a:t>
            </a:r>
          </a:p>
          <a:p>
            <a:pPr>
              <a:buNone/>
            </a:pPr>
            <a:r>
              <a:rPr lang="zh-CN" altLang="en-US" dirty="0" smtClean="0">
                <a:latin typeface="Times New Roman" pitchFamily="18" charset="0"/>
                <a:ea typeface="宋体" charset="-122"/>
              </a:rPr>
              <a:t>  </a:t>
            </a:r>
            <a:r>
              <a:rPr lang="en-US" altLang="zh-CN" dirty="0" smtClean="0">
                <a:latin typeface="Times New Roman" pitchFamily="18" charset="0"/>
                <a:ea typeface="宋体" charset="-122"/>
              </a:rPr>
              <a:t>5.</a:t>
            </a:r>
            <a:r>
              <a:rPr lang="zh-CN" altLang="en-US" dirty="0" smtClean="0">
                <a:latin typeface="Times New Roman" pitchFamily="18" charset="0"/>
                <a:ea typeface="宋体" charset="-122"/>
              </a:rPr>
              <a:t>红白喜事</a:t>
            </a:r>
            <a:endParaRPr lang="en-US" altLang="zh-CN" dirty="0" smtClean="0">
              <a:latin typeface="Times New Roman" pitchFamily="18" charset="0"/>
              <a:ea typeface="宋体" charset="-122"/>
            </a:endParaRPr>
          </a:p>
          <a:p>
            <a:pPr>
              <a:buNone/>
            </a:pPr>
            <a:r>
              <a:rPr lang="en-US" altLang="zh-CN" dirty="0" smtClean="0">
                <a:latin typeface="Times New Roman" pitchFamily="18" charset="0"/>
                <a:ea typeface="宋体" charset="-122"/>
              </a:rPr>
              <a:t> </a:t>
            </a:r>
            <a:r>
              <a:rPr lang="en-US" altLang="zh-CN" sz="2400" dirty="0" smtClean="0">
                <a:latin typeface="Times New Roman" pitchFamily="18" charset="0"/>
                <a:ea typeface="宋体" charset="-122"/>
              </a:rPr>
              <a:t>6.</a:t>
            </a:r>
            <a:r>
              <a:rPr lang="en-US" altLang="zh-CN" dirty="0" smtClean="0">
                <a:latin typeface="Times New Roman" pitchFamily="18" charset="0"/>
                <a:ea typeface="宋体" charset="-122"/>
              </a:rPr>
              <a:t> </a:t>
            </a:r>
            <a:r>
              <a:rPr lang="zh-CN" altLang="en-US" dirty="0" smtClean="0">
                <a:latin typeface="Times New Roman" pitchFamily="18" charset="0"/>
                <a:ea typeface="宋体" charset="-122"/>
              </a:rPr>
              <a:t>清白</a:t>
            </a:r>
          </a:p>
          <a:p>
            <a:pPr>
              <a:buNone/>
            </a:pPr>
            <a:r>
              <a:rPr lang="zh-CN" altLang="en-US" dirty="0" smtClean="0">
                <a:latin typeface="Times New Roman" pitchFamily="18" charset="0"/>
                <a:ea typeface="宋体" charset="-122"/>
              </a:rPr>
              <a:t>  </a:t>
            </a:r>
            <a:r>
              <a:rPr lang="en-US" altLang="zh-CN" dirty="0" smtClean="0">
                <a:latin typeface="Times New Roman" pitchFamily="18" charset="0"/>
                <a:ea typeface="宋体" charset="-122"/>
              </a:rPr>
              <a:t>7.</a:t>
            </a:r>
            <a:r>
              <a:rPr lang="zh-CN" altLang="en-US" dirty="0" smtClean="0">
                <a:latin typeface="Times New Roman" pitchFamily="18" charset="0"/>
                <a:ea typeface="宋体" charset="-122"/>
              </a:rPr>
              <a:t>白眼 </a:t>
            </a:r>
          </a:p>
          <a:p>
            <a:pPr>
              <a:buNone/>
            </a:pPr>
            <a:r>
              <a:rPr lang="zh-CN" altLang="en-US" dirty="0" smtClean="0">
                <a:latin typeface="Times New Roman" pitchFamily="18" charset="0"/>
                <a:ea typeface="宋体" charset="-122"/>
              </a:rPr>
              <a:t>  </a:t>
            </a:r>
            <a:r>
              <a:rPr lang="en-US" altLang="zh-CN" dirty="0" smtClean="0">
                <a:latin typeface="Times New Roman" pitchFamily="18" charset="0"/>
                <a:ea typeface="宋体" charset="-122"/>
              </a:rPr>
              <a:t>8.</a:t>
            </a:r>
            <a:r>
              <a:rPr lang="zh-CN" altLang="en-US" dirty="0" smtClean="0">
                <a:latin typeface="Times New Roman" pitchFamily="18" charset="0"/>
                <a:ea typeface="宋体" charset="-122"/>
              </a:rPr>
              <a:t>青天</a:t>
            </a:r>
            <a:endParaRPr lang="zh-CN" altLang="en-US" dirty="0"/>
          </a:p>
        </p:txBody>
      </p:sp>
      <p:sp>
        <p:nvSpPr>
          <p:cNvPr id="4" name="内容占位符 3"/>
          <p:cNvSpPr>
            <a:spLocks noGrp="1"/>
          </p:cNvSpPr>
          <p:nvPr>
            <p:ph sz="half" idx="2"/>
          </p:nvPr>
        </p:nvSpPr>
        <p:spPr/>
        <p:txBody>
          <a:bodyPr>
            <a:normAutofit lnSpcReduction="10000"/>
          </a:bodyPr>
          <a:lstStyle/>
          <a:p>
            <a:pPr>
              <a:buNone/>
            </a:pPr>
            <a:r>
              <a:rPr lang="en-US" altLang="zh-CN" dirty="0" smtClean="0">
                <a:latin typeface="Times New Roman" pitchFamily="18" charset="0"/>
                <a:ea typeface="宋体" charset="-122"/>
              </a:rPr>
              <a:t>1. brown sugar</a:t>
            </a:r>
          </a:p>
          <a:p>
            <a:pPr>
              <a:buNone/>
            </a:pPr>
            <a:r>
              <a:rPr lang="en-US" altLang="zh-CN" dirty="0" smtClean="0">
                <a:latin typeface="Times New Roman" pitchFamily="18" charset="0"/>
                <a:ea typeface="宋体" charset="-122"/>
              </a:rPr>
              <a:t>2. black-tea</a:t>
            </a:r>
          </a:p>
          <a:p>
            <a:pPr>
              <a:buNone/>
            </a:pPr>
            <a:r>
              <a:rPr lang="en-US" altLang="zh-CN" dirty="0" smtClean="0">
                <a:latin typeface="Times New Roman" pitchFamily="18" charset="0"/>
                <a:ea typeface="宋体" charset="-122"/>
              </a:rPr>
              <a:t>3. green-eyed</a:t>
            </a:r>
          </a:p>
          <a:p>
            <a:pPr>
              <a:buNone/>
            </a:pPr>
            <a:r>
              <a:rPr lang="en-US" altLang="zh-CN" dirty="0" smtClean="0">
                <a:latin typeface="Times New Roman" pitchFamily="18" charset="0"/>
                <a:ea typeface="宋体" charset="-122"/>
              </a:rPr>
              <a:t>4. to begin well, to make a good start</a:t>
            </a:r>
          </a:p>
          <a:p>
            <a:pPr>
              <a:buNone/>
            </a:pPr>
            <a:r>
              <a:rPr lang="en-US" altLang="zh-CN" dirty="0" smtClean="0">
                <a:latin typeface="Times New Roman" pitchFamily="18" charset="0"/>
                <a:ea typeface="宋体" charset="-122"/>
              </a:rPr>
              <a:t>5. weddings and funerals </a:t>
            </a:r>
          </a:p>
          <a:p>
            <a:pPr>
              <a:buNone/>
            </a:pPr>
            <a:r>
              <a:rPr lang="en-US" altLang="zh-CN" dirty="0" smtClean="0">
                <a:latin typeface="Times New Roman" pitchFamily="18" charset="0"/>
                <a:ea typeface="宋体" charset="-122"/>
              </a:rPr>
              <a:t>6.pure/clean/stainless</a:t>
            </a:r>
          </a:p>
          <a:p>
            <a:pPr>
              <a:buNone/>
            </a:pPr>
            <a:r>
              <a:rPr lang="en-US" altLang="zh-CN" dirty="0" smtClean="0">
                <a:latin typeface="Times New Roman" pitchFamily="18" charset="0"/>
                <a:ea typeface="宋体" charset="-122"/>
              </a:rPr>
              <a:t>7.supercilious look</a:t>
            </a:r>
          </a:p>
          <a:p>
            <a:pPr>
              <a:buNone/>
            </a:pPr>
            <a:r>
              <a:rPr lang="en-US" altLang="zh-CN" dirty="0" smtClean="0">
                <a:latin typeface="Times New Roman" pitchFamily="18" charset="0"/>
                <a:ea typeface="宋体" charset="-122"/>
              </a:rPr>
              <a:t>8.blue sky</a:t>
            </a:r>
          </a:p>
          <a:p>
            <a:pPr>
              <a:buNone/>
            </a:pPr>
            <a:endParaRPr lang="en-US" altLang="zh-CN" dirty="0" smtClean="0">
              <a:latin typeface="Times New Roman" pitchFamily="18" charset="0"/>
              <a:ea typeface="宋体" charset="-122"/>
            </a:endParaRPr>
          </a:p>
          <a:p>
            <a:pPr>
              <a:buNone/>
            </a:pPr>
            <a:endParaRPr lang="zh-CN" altLang="en-US" dirty="0"/>
          </a:p>
        </p:txBody>
      </p:sp>
    </p:spTree>
    <p:extLst>
      <p:ext uri="{BB962C8B-B14F-4D97-AF65-F5344CB8AC3E}">
        <p14:creationId xmlns:p14="http://schemas.microsoft.com/office/powerpoint/2010/main" val="80772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dow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1000108"/>
            <a:ext cx="8501122" cy="5429288"/>
          </a:xfrm>
        </p:spPr>
        <p:txBody>
          <a:bodyPr/>
          <a:lstStyle/>
          <a:p>
            <a:r>
              <a:rPr lang="en-US" altLang="zh-CN" b="1" dirty="0" smtClean="0"/>
              <a:t>2)</a:t>
            </a:r>
            <a:r>
              <a:rPr lang="en-US" altLang="zh-CN" b="1" dirty="0" smtClean="0">
                <a:latin typeface="Times New Roman" pitchFamily="18" charset="0"/>
                <a:cs typeface="Times New Roman" pitchFamily="18" charset="0"/>
              </a:rPr>
              <a:t>  </a:t>
            </a:r>
            <a:r>
              <a:rPr lang="en-US" altLang="zh-CN" b="1" dirty="0" smtClean="0"/>
              <a:t>nonverbal</a:t>
            </a:r>
          </a:p>
          <a:p>
            <a:r>
              <a:rPr lang="en-US" altLang="zh-CN" b="1" dirty="0" smtClean="0"/>
              <a:t>Differences  between America and Japan in terms of a female covering her mouth  </a:t>
            </a:r>
          </a:p>
          <a:p>
            <a:r>
              <a:rPr lang="en-US" altLang="zh-CN" b="1" dirty="0" smtClean="0"/>
              <a:t>Learning about diverse coding systems on one hand should not keep us from looking for a common code and on the hand requires a code sensitivity.</a:t>
            </a:r>
          </a:p>
          <a:p>
            <a:endParaRPr lang="zh-CN" altLang="en-US" dirty="0"/>
          </a:p>
        </p:txBody>
      </p:sp>
    </p:spTree>
    <p:extLst>
      <p:ext uri="{BB962C8B-B14F-4D97-AF65-F5344CB8AC3E}">
        <p14:creationId xmlns:p14="http://schemas.microsoft.com/office/powerpoint/2010/main" val="394436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t>4. Develop empathy </a:t>
            </a:r>
            <a:br>
              <a:rPr lang="en-US" altLang="zh-CN" b="1" dirty="0" smtClean="0"/>
            </a:br>
            <a:endParaRPr lang="zh-CN" altLang="en-US" dirty="0"/>
          </a:p>
        </p:txBody>
      </p:sp>
      <p:sp>
        <p:nvSpPr>
          <p:cNvPr id="3" name="内容占位符 2"/>
          <p:cNvSpPr>
            <a:spLocks noGrp="1"/>
          </p:cNvSpPr>
          <p:nvPr>
            <p:ph idx="1"/>
          </p:nvPr>
        </p:nvSpPr>
        <p:spPr>
          <a:xfrm>
            <a:off x="214282" y="1500174"/>
            <a:ext cx="8715436" cy="5000660"/>
          </a:xfrm>
        </p:spPr>
        <p:txBody>
          <a:bodyPr>
            <a:normAutofit/>
          </a:bodyPr>
          <a:lstStyle/>
          <a:p>
            <a:pPr>
              <a:lnSpc>
                <a:spcPct val="90000"/>
              </a:lnSpc>
            </a:pPr>
            <a:r>
              <a:rPr lang="en-US" altLang="zh-CN" b="1" dirty="0" smtClean="0">
                <a:latin typeface="Times New Roman" pitchFamily="18" charset="0"/>
                <a:cs typeface="Times New Roman" pitchFamily="18" charset="0"/>
              </a:rPr>
              <a:t>Sympathy?</a:t>
            </a:r>
          </a:p>
          <a:p>
            <a:pPr>
              <a:lnSpc>
                <a:spcPct val="90000"/>
              </a:lnSpc>
            </a:pPr>
            <a:r>
              <a:rPr lang="en-US" altLang="zh-CN" b="1" dirty="0" smtClean="0">
                <a:latin typeface="Times New Roman" pitchFamily="18" charset="0"/>
                <a:cs typeface="Times New Roman" pitchFamily="18" charset="0"/>
              </a:rPr>
              <a:t> </a:t>
            </a:r>
            <a:r>
              <a:rPr lang="en-US" altLang="zh-CN" b="1" dirty="0" smtClean="0"/>
              <a:t>Empathy means to see things from the point of view of others or to understand and enter into another's feelings. </a:t>
            </a:r>
          </a:p>
          <a:p>
            <a:pPr>
              <a:lnSpc>
                <a:spcPct val="90000"/>
              </a:lnSpc>
            </a:pPr>
            <a:r>
              <a:rPr lang="en-US" altLang="zh-CN" b="1" dirty="0" smtClean="0">
                <a:latin typeface="Times New Roman" pitchFamily="18" charset="0"/>
                <a:cs typeface="Times New Roman" pitchFamily="18" charset="0"/>
              </a:rPr>
              <a:t> </a:t>
            </a:r>
            <a:r>
              <a:rPr lang="en-US" altLang="zh-CN" b="1" dirty="0" smtClean="0"/>
              <a:t>A </a:t>
            </a:r>
            <a:r>
              <a:rPr lang="en-US" altLang="zh-CN" b="1" dirty="0" smtClean="0">
                <a:solidFill>
                  <a:srgbClr val="FF3300"/>
                </a:solidFill>
              </a:rPr>
              <a:t>skill</a:t>
            </a:r>
            <a:r>
              <a:rPr lang="en-US" altLang="zh-CN" b="1" dirty="0" smtClean="0"/>
              <a:t> that is easier to talk about than to put into practice.</a:t>
            </a:r>
          </a:p>
        </p:txBody>
      </p:sp>
    </p:spTree>
    <p:extLst>
      <p:ext uri="{BB962C8B-B14F-4D97-AF65-F5344CB8AC3E}">
        <p14:creationId xmlns:p14="http://schemas.microsoft.com/office/powerpoint/2010/main" val="87801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142844" y="642918"/>
            <a:ext cx="9001156" cy="5929354"/>
          </a:xfrm>
        </p:spPr>
        <p:txBody>
          <a:bodyPr>
            <a:normAutofit/>
          </a:bodyPr>
          <a:lstStyle/>
          <a:p>
            <a:r>
              <a:rPr lang="en-US" altLang="zh-CN" b="1" dirty="0" smtClean="0">
                <a:latin typeface="Times New Roman" pitchFamily="18" charset="0"/>
                <a:cs typeface="Times New Roman" pitchFamily="18" charset="0"/>
              </a:rPr>
              <a:t>1) What barriers can be found  to hinder our empathy: </a:t>
            </a:r>
          </a:p>
          <a:p>
            <a:r>
              <a:rPr lang="en-US" altLang="zh-CN" b="1" dirty="0" smtClean="0">
                <a:latin typeface="Times New Roman" pitchFamily="18" charset="0"/>
                <a:cs typeface="Times New Roman" pitchFamily="18" charset="0"/>
              </a:rPr>
              <a:t>a.   A constant self-focus</a:t>
            </a:r>
          </a:p>
          <a:p>
            <a:r>
              <a:rPr lang="en-US" altLang="zh-CN" b="1" dirty="0" smtClean="0">
                <a:latin typeface="Times New Roman" pitchFamily="18" charset="0"/>
                <a:cs typeface="Times New Roman" pitchFamily="18" charset="0"/>
              </a:rPr>
              <a:t>“Everyone thinks that all the bells echo his own thoughts” (German proverb)</a:t>
            </a:r>
          </a:p>
          <a:p>
            <a:r>
              <a:rPr lang="en-US" altLang="zh-CN" b="1" dirty="0" smtClean="0">
                <a:latin typeface="Times New Roman" pitchFamily="18" charset="0"/>
                <a:cs typeface="Times New Roman" pitchFamily="18" charset="0"/>
              </a:rPr>
              <a:t>b.  The tendency to note only some features to the exclusion of others (</a:t>
            </a:r>
            <a:r>
              <a:rPr lang="zh-CN" altLang="en-US" b="1" dirty="0" smtClean="0">
                <a:latin typeface="Times New Roman" pitchFamily="18" charset="0"/>
                <a:cs typeface="Times New Roman" pitchFamily="18" charset="0"/>
              </a:rPr>
              <a:t>一叶知秋；</a:t>
            </a:r>
            <a:r>
              <a:rPr lang="en-US" altLang="zh-CN" b="1" dirty="0" smtClean="0">
                <a:latin typeface="Times New Roman" pitchFamily="18" charset="0"/>
                <a:cs typeface="Times New Roman" pitchFamily="18" charset="0"/>
              </a:rPr>
              <a:t>iceberg</a:t>
            </a:r>
            <a:r>
              <a:rPr lang="zh-CN" altLang="en-US" b="1" dirty="0" smtClean="0">
                <a:latin typeface="Times New Roman" pitchFamily="18" charset="0"/>
                <a:cs typeface="Times New Roman" pitchFamily="18" charset="0"/>
              </a:rPr>
              <a:t>）</a:t>
            </a:r>
            <a:endParaRPr lang="en-US" altLang="zh-CN" b="1" dirty="0" smtClean="0">
              <a:latin typeface="Times New Roman" pitchFamily="18" charset="0"/>
              <a:cs typeface="Times New Roman" pitchFamily="18" charset="0"/>
            </a:endParaRPr>
          </a:p>
          <a:p>
            <a:r>
              <a:rPr lang="en-US" altLang="zh-CN" b="1" dirty="0" smtClean="0">
                <a:latin typeface="Times New Roman" pitchFamily="18" charset="0"/>
                <a:cs typeface="Times New Roman" pitchFamily="18" charset="0"/>
              </a:rPr>
              <a:t>c. stereotypes and prejudices</a:t>
            </a:r>
          </a:p>
          <a:p>
            <a:endParaRPr lang="zh-CN" altLang="en-US" dirty="0"/>
          </a:p>
        </p:txBody>
      </p:sp>
    </p:spTree>
    <p:extLst>
      <p:ext uri="{BB962C8B-B14F-4D97-AF65-F5344CB8AC3E}">
        <p14:creationId xmlns:p14="http://schemas.microsoft.com/office/powerpoint/2010/main" val="192898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571480"/>
            <a:ext cx="8858280" cy="6072230"/>
          </a:xfrm>
        </p:spPr>
        <p:txBody>
          <a:bodyPr>
            <a:normAutofit/>
          </a:bodyPr>
          <a:lstStyle/>
          <a:p>
            <a:r>
              <a:rPr lang="en-US" altLang="zh-CN" b="1" dirty="0" smtClean="0">
                <a:latin typeface="Times New Roman" pitchFamily="18" charset="0"/>
                <a:cs typeface="Times New Roman" pitchFamily="18" charset="0"/>
              </a:rPr>
              <a:t>d. defensive behavior</a:t>
            </a:r>
          </a:p>
          <a:p>
            <a:r>
              <a:rPr lang="en-US" altLang="zh-CN" dirty="0" smtClean="0">
                <a:latin typeface="Times New Roman" pitchFamily="18" charset="0"/>
                <a:cs typeface="Times New Roman" pitchFamily="18" charset="0"/>
              </a:rPr>
              <a:t>“How much do I enjoy talking to a person who shows no interest in me and what I am saying?</a:t>
            </a:r>
          </a:p>
          <a:p>
            <a:r>
              <a:rPr lang="en-US" altLang="zh-CN" b="1" dirty="0" smtClean="0"/>
              <a:t>e. lack of motivation</a:t>
            </a:r>
          </a:p>
          <a:p>
            <a:r>
              <a:rPr lang="en-US" altLang="zh-CN" dirty="0" smtClean="0"/>
              <a:t>Think for a moment about your reaction to the new that someone you know had been seriously injured in an automobile accident versus your response to reading news about people suffering thousands of miles away. </a:t>
            </a:r>
            <a:endParaRPr lang="zh-CN" altLang="en-US" dirty="0"/>
          </a:p>
        </p:txBody>
      </p:sp>
    </p:spTree>
    <p:extLst>
      <p:ext uri="{BB962C8B-B14F-4D97-AF65-F5344CB8AC3E}">
        <p14:creationId xmlns:p14="http://schemas.microsoft.com/office/powerpoint/2010/main" val="151741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b="1" dirty="0" smtClean="0"/>
              <a:t>2) How do we improve empathy?</a:t>
            </a:r>
          </a:p>
          <a:p>
            <a:r>
              <a:rPr lang="en-US" altLang="zh-CN" b="1" dirty="0" smtClean="0"/>
              <a:t>a)</a:t>
            </a:r>
            <a:r>
              <a:rPr lang="en-US" altLang="zh-CN" b="1" dirty="0" smtClean="0">
                <a:latin typeface="Times New Roman" pitchFamily="18" charset="0"/>
                <a:cs typeface="Times New Roman" pitchFamily="18" charset="0"/>
              </a:rPr>
              <a:t> </a:t>
            </a:r>
            <a:r>
              <a:rPr lang="en-US" altLang="zh-CN" b="1" dirty="0" smtClean="0"/>
              <a:t>Working on staying focused on both the other person and the situation.</a:t>
            </a:r>
          </a:p>
          <a:p>
            <a:r>
              <a:rPr lang="en-US" altLang="zh-CN" b="1" dirty="0" smtClean="0"/>
              <a:t>b)</a:t>
            </a:r>
            <a:r>
              <a:rPr lang="en-US" altLang="zh-CN" b="1" dirty="0" smtClean="0">
                <a:latin typeface="Times New Roman" pitchFamily="18" charset="0"/>
                <a:cs typeface="Times New Roman" pitchFamily="18" charset="0"/>
              </a:rPr>
              <a:t>  </a:t>
            </a:r>
            <a:r>
              <a:rPr lang="en-US" altLang="zh-CN" b="1" dirty="0" smtClean="0"/>
              <a:t>Both parties must be expressive.</a:t>
            </a:r>
          </a:p>
          <a:p>
            <a:endParaRPr lang="zh-CN" altLang="en-US" dirty="0"/>
          </a:p>
        </p:txBody>
      </p:sp>
    </p:spTree>
    <p:extLst>
      <p:ext uri="{BB962C8B-B14F-4D97-AF65-F5344CB8AC3E}">
        <p14:creationId xmlns:p14="http://schemas.microsoft.com/office/powerpoint/2010/main" val="188745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28596" y="571480"/>
            <a:ext cx="8715404" cy="6000792"/>
          </a:xfrm>
        </p:spPr>
        <p:txBody>
          <a:bodyPr/>
          <a:lstStyle/>
          <a:p>
            <a:r>
              <a:rPr lang="en-US" altLang="zh-CN" b="1" dirty="0" smtClean="0"/>
              <a:t>c)</a:t>
            </a:r>
            <a:r>
              <a:rPr lang="en-US" altLang="zh-CN" b="1" dirty="0" smtClean="0">
                <a:latin typeface="Times New Roman" pitchFamily="18" charset="0"/>
                <a:cs typeface="Times New Roman" pitchFamily="18" charset="0"/>
              </a:rPr>
              <a:t>  </a:t>
            </a:r>
            <a:r>
              <a:rPr lang="en-US" altLang="zh-CN" b="1" dirty="0" smtClean="0"/>
              <a:t>Empathy can be enhanced through awareness of specific behaviors that members of a particular culture or co-culture might find impertinent or insulting.  (“All African Americans have good voices.”)</a:t>
            </a:r>
          </a:p>
          <a:p>
            <a:r>
              <a:rPr lang="en-US" altLang="zh-CN" b="1" dirty="0" smtClean="0"/>
              <a:t>d)</a:t>
            </a:r>
            <a:r>
              <a:rPr lang="en-US" altLang="zh-CN" b="1" dirty="0" smtClean="0">
                <a:latin typeface="Times New Roman" pitchFamily="18" charset="0"/>
                <a:cs typeface="Times New Roman" pitchFamily="18" charset="0"/>
              </a:rPr>
              <a:t>  </a:t>
            </a:r>
            <a:r>
              <a:rPr lang="en-US" altLang="zh-CN" b="1" dirty="0" smtClean="0"/>
              <a:t>Empathy can be increased if you resist the tendency to interpret the other</a:t>
            </a:r>
            <a:r>
              <a:rPr lang="en-US" altLang="zh-CN" b="1" dirty="0" smtClean="0">
                <a:latin typeface="Times New Roman"/>
              </a:rPr>
              <a:t>’</a:t>
            </a:r>
            <a:r>
              <a:rPr lang="en-US" altLang="zh-CN" b="1" dirty="0" smtClean="0"/>
              <a:t>s verbal and nonverbal actions from your culture</a:t>
            </a:r>
            <a:r>
              <a:rPr lang="en-US" altLang="zh-CN" b="1" dirty="0" smtClean="0">
                <a:latin typeface="Times New Roman"/>
              </a:rPr>
              <a:t>’</a:t>
            </a:r>
            <a:r>
              <a:rPr lang="en-US" altLang="zh-CN" b="1" dirty="0" smtClean="0"/>
              <a:t>s orientation. </a:t>
            </a:r>
          </a:p>
          <a:p>
            <a:endParaRPr lang="zh-CN" altLang="en-US" dirty="0"/>
          </a:p>
        </p:txBody>
      </p:sp>
    </p:spTree>
    <p:extLst>
      <p:ext uri="{BB962C8B-B14F-4D97-AF65-F5344CB8AC3E}">
        <p14:creationId xmlns:p14="http://schemas.microsoft.com/office/powerpoint/2010/main" val="366134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en-US" altLang="zh-CN" dirty="0" smtClean="0"/>
              <a:t>Encourage Feedback</a:t>
            </a:r>
            <a:endParaRPr lang="zh-CN" altLang="en-US" dirty="0"/>
          </a:p>
        </p:txBody>
      </p:sp>
      <p:sp>
        <p:nvSpPr>
          <p:cNvPr id="3" name="内容占位符 2"/>
          <p:cNvSpPr>
            <a:spLocks noGrp="1"/>
          </p:cNvSpPr>
          <p:nvPr>
            <p:ph idx="1"/>
          </p:nvPr>
        </p:nvSpPr>
        <p:spPr>
          <a:xfrm>
            <a:off x="357158" y="1428736"/>
            <a:ext cx="8429684" cy="5072098"/>
          </a:xfrm>
        </p:spPr>
        <p:txBody>
          <a:bodyPr>
            <a:normAutofit/>
          </a:bodyPr>
          <a:lstStyle/>
          <a:p>
            <a:r>
              <a:rPr lang="en-US" altLang="zh-CN" dirty="0" smtClean="0"/>
              <a:t>Feedback is the information generated by the person who receives your message. </a:t>
            </a:r>
          </a:p>
          <a:p>
            <a:r>
              <a:rPr lang="en-US" altLang="zh-CN" dirty="0" smtClean="0"/>
              <a:t>With feedback a competent communicator see or hear what is happening and alter his or her actions (exercise free choice). </a:t>
            </a:r>
          </a:p>
          <a:p>
            <a:r>
              <a:rPr lang="en-US" altLang="zh-CN" dirty="0" smtClean="0"/>
              <a:t>How?</a:t>
            </a:r>
          </a:p>
          <a:p>
            <a:r>
              <a:rPr lang="en-US" altLang="zh-CN" dirty="0" smtClean="0"/>
              <a:t>Positive nonverbal and verbal actions</a:t>
            </a:r>
          </a:p>
        </p:txBody>
      </p:sp>
    </p:spTree>
    <p:extLst>
      <p:ext uri="{BB962C8B-B14F-4D97-AF65-F5344CB8AC3E}">
        <p14:creationId xmlns:p14="http://schemas.microsoft.com/office/powerpoint/2010/main" val="10482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Learn about Cultural Adaptation</a:t>
            </a:r>
            <a:endParaRPr lang="zh-CN" altLang="en-US" dirty="0"/>
          </a:p>
        </p:txBody>
      </p:sp>
      <p:sp>
        <p:nvSpPr>
          <p:cNvPr id="3" name="内容占位符 2"/>
          <p:cNvSpPr>
            <a:spLocks noGrp="1"/>
          </p:cNvSpPr>
          <p:nvPr>
            <p:ph idx="1"/>
          </p:nvPr>
        </p:nvSpPr>
        <p:spPr>
          <a:xfrm>
            <a:off x="285720" y="1285860"/>
            <a:ext cx="8572560" cy="5572140"/>
          </a:xfrm>
        </p:spPr>
        <p:txBody>
          <a:bodyPr>
            <a:normAutofit lnSpcReduction="10000"/>
          </a:bodyPr>
          <a:lstStyle/>
          <a:p>
            <a:r>
              <a:rPr lang="en-US" altLang="zh-CN" dirty="0" smtClean="0">
                <a:latin typeface="Times New Roman" pitchFamily="18" charset="0"/>
                <a:cs typeface="Times New Roman" pitchFamily="18" charset="0"/>
              </a:rPr>
              <a:t>How do you adapt to a new culture if your exposure to that culture will take place for an extended period of time?</a:t>
            </a:r>
          </a:p>
          <a:p>
            <a:r>
              <a:rPr lang="en-US" altLang="zh-CN" dirty="0" smtClean="0">
                <a:latin typeface="Times New Roman" pitchFamily="18" charset="0"/>
                <a:cs typeface="Times New Roman" pitchFamily="18" charset="0"/>
              </a:rPr>
              <a:t>Acquire knowledge about the host culture</a:t>
            </a:r>
          </a:p>
          <a:p>
            <a:r>
              <a:rPr lang="en-US" altLang="zh-CN" dirty="0" smtClean="0">
                <a:latin typeface="Times New Roman" pitchFamily="18" charset="0"/>
                <a:cs typeface="Times New Roman" pitchFamily="18" charset="0"/>
              </a:rPr>
              <a:t>Learn to be open and flexible (oaks or willows)</a:t>
            </a:r>
          </a:p>
          <a:p>
            <a:r>
              <a:rPr lang="en-US" altLang="zh-CN" dirty="0" smtClean="0">
                <a:latin typeface="Times New Roman" pitchFamily="18" charset="0"/>
                <a:cs typeface="Times New Roman" pitchFamily="18" charset="0"/>
              </a:rPr>
              <a:t>Increase contact with the host culture</a:t>
            </a:r>
          </a:p>
          <a:p>
            <a:r>
              <a:rPr lang="en-US" altLang="zh-CN" dirty="0" smtClean="0">
                <a:latin typeface="Times New Roman" pitchFamily="18" charset="0"/>
                <a:cs typeface="Times New Roman" pitchFamily="18" charset="0"/>
              </a:rPr>
              <a:t>“Immerse yourself in the host culture. join in, whenever feasible, the artistic and community functions, the carnivals, the rites, the international and fraternal or professional organizations”     —P. R. Harris</a:t>
            </a:r>
            <a:endParaRPr lang="zh-CN"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3468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57158" y="1142984"/>
            <a:ext cx="8329642" cy="4983179"/>
          </a:xfrm>
        </p:spPr>
        <p:txBody>
          <a:bodyPr/>
          <a:lstStyle/>
          <a:p>
            <a:r>
              <a:rPr lang="en-US" altLang="zh-CN" dirty="0" smtClean="0">
                <a:solidFill>
                  <a:srgbClr val="CC0000"/>
                </a:solidFill>
              </a:rPr>
              <a:t>Cross-cultural communication</a:t>
            </a:r>
          </a:p>
          <a:p>
            <a:pPr>
              <a:buFontTx/>
              <a:buNone/>
            </a:pPr>
            <a:r>
              <a:rPr lang="en-US" altLang="zh-CN" dirty="0" smtClean="0"/>
              <a:t>   the similarities and differences in value orientations, affective dispositions, relationship management, communicative styles (psychological process)</a:t>
            </a:r>
          </a:p>
          <a:p>
            <a:r>
              <a:rPr lang="en-US" altLang="zh-CN" dirty="0" smtClean="0">
                <a:solidFill>
                  <a:srgbClr val="CC0000"/>
                </a:solidFill>
              </a:rPr>
              <a:t>Intercultural communication</a:t>
            </a:r>
          </a:p>
          <a:p>
            <a:pPr>
              <a:buFontTx/>
              <a:buNone/>
            </a:pPr>
            <a:r>
              <a:rPr lang="en-US" altLang="zh-CN" dirty="0" smtClean="0"/>
              <a:t>   the penetration by a member of one culture into another culture (practical significance)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4602</Words>
  <Application>Microsoft Office PowerPoint</Application>
  <PresentationFormat>全屏显示(4:3)</PresentationFormat>
  <Paragraphs>342</Paragraphs>
  <Slides>88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88</vt:i4>
      </vt:variant>
    </vt:vector>
  </HeadingPairs>
  <TitlesOfParts>
    <vt:vector size="94" baseType="lpstr">
      <vt:lpstr>宋体</vt:lpstr>
      <vt:lpstr>Arial</vt:lpstr>
      <vt:lpstr>Book Antiqua</vt:lpstr>
      <vt:lpstr>Calibri</vt:lpstr>
      <vt:lpstr>Times New Roman</vt:lpstr>
      <vt:lpstr>Office 主题</vt:lpstr>
      <vt:lpstr>Ethics in Communication between Cultures</vt:lpstr>
      <vt:lpstr>PowerPoint 演示文稿</vt:lpstr>
      <vt:lpstr>PowerPoint 演示文稿</vt:lpstr>
      <vt:lpstr>Is culture about Others or about Us?</vt:lpstr>
      <vt:lpstr>Is culture about Others or about Us?</vt:lpstr>
      <vt:lpstr>PowerPoint 演示文稿</vt:lpstr>
      <vt:lpstr>Discussion: Read the following sayings, and discuss with your partner: what do they mean to you if  they are discussed from a cultural perspective?</vt:lpstr>
      <vt:lpstr>Is culture about Others or about Us?</vt:lpstr>
      <vt:lpstr>PowerPoint 演示文稿</vt:lpstr>
      <vt:lpstr>Attitudes for one to hold to a foreign culture (1)</vt:lpstr>
      <vt:lpstr>Six attitudes living in a world </vt:lpstr>
      <vt:lpstr>PowerPoint 演示文稿</vt:lpstr>
      <vt:lpstr>Attitudes for one to hold to a foreign culture (2)</vt:lpstr>
      <vt:lpstr>PowerPoint 演示文稿</vt:lpstr>
      <vt:lpstr>A general definition of ethics </vt:lpstr>
      <vt:lpstr>PowerPoint 演示文稿</vt:lpstr>
      <vt:lpstr>PowerPoint 演示文稿</vt:lpstr>
      <vt:lpstr>Moral Vs. Ethical</vt:lpstr>
      <vt:lpstr>PowerPoint 演示文稿</vt:lpstr>
      <vt:lpstr>Eg. ETHICAL DECISION MAKING PROCESS</vt:lpstr>
      <vt:lpstr>PowerPoint 演示文稿</vt:lpstr>
      <vt:lpstr>PowerPoint 演示文稿</vt:lpstr>
      <vt:lpstr>PowerPoint 演示文稿</vt:lpstr>
      <vt:lpstr>PowerPoint 演示文稿</vt:lpstr>
      <vt:lpstr>What do we talk about when we talk about intercultural communication in an ethical context? </vt:lpstr>
      <vt:lpstr>PowerPoint 演示文稿</vt:lpstr>
      <vt:lpstr>PowerPoint 演示文稿</vt:lpstr>
      <vt:lpstr>PowerPoint 演示文稿</vt:lpstr>
      <vt:lpstr>PowerPoint 演示文稿</vt:lpstr>
      <vt:lpstr>PowerPoint 演示文稿</vt:lpstr>
      <vt:lpstr>The significance for intercultural ethics</vt:lpstr>
      <vt:lpstr>Potential Problems in Intercultural Communication</vt:lpstr>
      <vt:lpstr>1. Seeking Similarities</vt:lpstr>
      <vt:lpstr>2. Uncertainty Reduction</vt:lpstr>
      <vt:lpstr>Forms of uncertainty</vt:lpstr>
      <vt:lpstr>3. Diversity of Communication Purposes</vt:lpstr>
      <vt:lpstr>PowerPoint 演示文稿</vt:lpstr>
      <vt:lpstr>Case study </vt:lpstr>
      <vt:lpstr>Analysis of the case</vt:lpstr>
      <vt:lpstr>PowerPoint 演示文稿</vt:lpstr>
      <vt:lpstr>Case study</vt:lpstr>
      <vt:lpstr>Case analysis </vt:lpstr>
      <vt:lpstr>High-context cultures</vt:lpstr>
      <vt:lpstr>Low-context Culture</vt:lpstr>
      <vt:lpstr>PowerPoint 演示文稿</vt:lpstr>
      <vt:lpstr>Case Study</vt:lpstr>
      <vt:lpstr>4. Stereotyping and Prejudice</vt:lpstr>
      <vt:lpstr>Reasons to stereotype (?)</vt:lpstr>
      <vt:lpstr>Negative influence of stereotypes on intercultural communication (?)</vt:lpstr>
      <vt:lpstr>How do we acquire stereotypes?</vt:lpstr>
      <vt:lpstr>Prejudice</vt:lpstr>
      <vt:lpstr>manifestations of prejudice (?)</vt:lpstr>
      <vt:lpstr>PowerPoint 演示文稿</vt:lpstr>
      <vt:lpstr>Power</vt:lpstr>
      <vt:lpstr>PowerPoint 演示文稿</vt:lpstr>
      <vt:lpstr>Cultural Shock (?)</vt:lpstr>
      <vt:lpstr>PowerPoint 演示文稿</vt:lpstr>
      <vt:lpstr>Ethnocentrism</vt:lpstr>
      <vt:lpstr>PowerPoint 演示文稿</vt:lpstr>
      <vt:lpstr>PowerPoint 演示文稿</vt:lpstr>
      <vt:lpstr>PowerPoint 演示文稿</vt:lpstr>
      <vt:lpstr>Guidelines for an Intercultural Ethic and Approaches to Improve Intercultural competence</vt:lpstr>
      <vt:lpstr>Chinese Wisdom for an Intercultural Ethic</vt:lpstr>
      <vt:lpstr>Guidelines for an Intercultural Ethic (1)</vt:lpstr>
      <vt:lpstr>PowerPoint 演示文稿</vt:lpstr>
      <vt:lpstr>PowerPoint 演示文稿</vt:lpstr>
      <vt:lpstr>Guidelines for an Intercultural Ethic (2) </vt:lpstr>
      <vt:lpstr>Case study</vt:lpstr>
      <vt:lpstr>PowerPoint 演示文稿</vt:lpstr>
      <vt:lpstr>Specific Approaches to Improve Intercultural Competence</vt:lpstr>
      <vt:lpstr>PowerPoint 演示文稿</vt:lpstr>
      <vt:lpstr>1）Know your culture</vt:lpstr>
      <vt:lpstr>2) Know you attitudes</vt:lpstr>
      <vt:lpstr>3)  know your communication style</vt:lpstr>
      <vt:lpstr>Communication characteristics</vt:lpstr>
      <vt:lpstr>PowerPoint 演示文稿</vt:lpstr>
      <vt:lpstr>2. Consider the physical and human settings  </vt:lpstr>
      <vt:lpstr>PowerPoint 演示文稿</vt:lpstr>
      <vt:lpstr>3. Seek to understand diverse message systems  </vt:lpstr>
      <vt:lpstr>PowerPoint 演示文稿</vt:lpstr>
      <vt:lpstr>PowerPoint 演示文稿</vt:lpstr>
      <vt:lpstr>4. Develop empathy  </vt:lpstr>
      <vt:lpstr>PowerPoint 演示文稿</vt:lpstr>
      <vt:lpstr>PowerPoint 演示文稿</vt:lpstr>
      <vt:lpstr>PowerPoint 演示文稿</vt:lpstr>
      <vt:lpstr>PowerPoint 演示文稿</vt:lpstr>
      <vt:lpstr>Encourage Feedback</vt:lpstr>
      <vt:lpstr>Learn about Cultural Adaptation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Communication between Cultures</dc:title>
  <dc:creator>toshiba</dc:creator>
  <cp:lastModifiedBy>Shirley</cp:lastModifiedBy>
  <cp:revision>30</cp:revision>
  <dcterms:created xsi:type="dcterms:W3CDTF">2014-09-30T23:31:14Z</dcterms:created>
  <dcterms:modified xsi:type="dcterms:W3CDTF">2015-05-25T07:16:06Z</dcterms:modified>
</cp:coreProperties>
</file>